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59"/>
  </p:notesMasterIdLst>
  <p:sldIdLst>
    <p:sldId id="257" r:id="rId2"/>
    <p:sldId id="521" r:id="rId3"/>
    <p:sldId id="389" r:id="rId4"/>
    <p:sldId id="523" r:id="rId5"/>
    <p:sldId id="473" r:id="rId6"/>
    <p:sldId id="474" r:id="rId7"/>
    <p:sldId id="475" r:id="rId8"/>
    <p:sldId id="476" r:id="rId9"/>
    <p:sldId id="468" r:id="rId10"/>
    <p:sldId id="469" r:id="rId11"/>
    <p:sldId id="470" r:id="rId12"/>
    <p:sldId id="471" r:id="rId13"/>
    <p:sldId id="463" r:id="rId14"/>
    <p:sldId id="477" r:id="rId15"/>
    <p:sldId id="480" r:id="rId16"/>
    <p:sldId id="481" r:id="rId17"/>
    <p:sldId id="478" r:id="rId18"/>
    <p:sldId id="482" r:id="rId19"/>
    <p:sldId id="483" r:id="rId20"/>
    <p:sldId id="485" r:id="rId21"/>
    <p:sldId id="486" r:id="rId22"/>
    <p:sldId id="519" r:id="rId23"/>
    <p:sldId id="487" r:id="rId24"/>
    <p:sldId id="512" r:id="rId25"/>
    <p:sldId id="513" r:id="rId26"/>
    <p:sldId id="514" r:id="rId27"/>
    <p:sldId id="515" r:id="rId28"/>
    <p:sldId id="516" r:id="rId29"/>
    <p:sldId id="517" r:id="rId30"/>
    <p:sldId id="518" r:id="rId31"/>
    <p:sldId id="520" r:id="rId32"/>
    <p:sldId id="511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499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507" r:id="rId53"/>
    <p:sldId id="508" r:id="rId54"/>
    <p:sldId id="522" r:id="rId55"/>
    <p:sldId id="509" r:id="rId56"/>
    <p:sldId id="305" r:id="rId57"/>
    <p:sldId id="510" r:id="rId5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9" autoAdjust="0"/>
    <p:restoredTop sz="94341" autoAdjust="0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576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(c | x)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posterior de </a:t>
            </a:r>
            <a:r>
              <a:rPr lang="en-US" dirty="0" err="1"/>
              <a:t>classe</a:t>
            </a:r>
            <a:r>
              <a:rPr lang="en-US" dirty="0"/>
              <a:t> (c, </a:t>
            </a:r>
            <a:r>
              <a:rPr lang="en-US" dirty="0" err="1"/>
              <a:t>alvo</a:t>
            </a:r>
            <a:r>
              <a:rPr lang="en-US" dirty="0"/>
              <a:t>) dado </a:t>
            </a:r>
            <a:r>
              <a:rPr lang="en-US" dirty="0" err="1"/>
              <a:t>preditor</a:t>
            </a:r>
            <a:r>
              <a:rPr lang="en-US" dirty="0"/>
              <a:t> (x, </a:t>
            </a:r>
            <a:r>
              <a:rPr lang="en-US" dirty="0" err="1"/>
              <a:t>atributos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P (c)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</a:t>
            </a:r>
            <a:r>
              <a:rPr lang="en-US" dirty="0" err="1"/>
              <a:t>prévia</a:t>
            </a:r>
            <a:r>
              <a:rPr lang="en-US" dirty="0"/>
              <a:t> de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 (x | c)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que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preditor</a:t>
            </a:r>
            <a:r>
              <a:rPr lang="en-US" dirty="0"/>
              <a:t> dada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 (x)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</a:t>
            </a:r>
            <a:r>
              <a:rPr lang="en-US" dirty="0" err="1"/>
              <a:t>prévia</a:t>
            </a:r>
            <a:r>
              <a:rPr lang="en-US" dirty="0"/>
              <a:t> do </a:t>
            </a:r>
            <a:r>
              <a:rPr lang="en-US" dirty="0" err="1"/>
              <a:t>preditor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198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val="110477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86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54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87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98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358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684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3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115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67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35091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6858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228600" y="762000"/>
            <a:ext cx="4210050" cy="5715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91050" y="762000"/>
            <a:ext cx="4211638" cy="5715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>
          <a:xfrm>
            <a:off x="228600" y="6502400"/>
            <a:ext cx="5076825" cy="2571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pt-BR"/>
              <a:t>Copyright © 2001, 2003, Andrew W. Moore</a:t>
            </a:r>
          </a:p>
        </p:txBody>
      </p:sp>
    </p:spTree>
    <p:extLst>
      <p:ext uri="{BB962C8B-B14F-4D97-AF65-F5344CB8AC3E}">
        <p14:creationId xmlns:p14="http://schemas.microsoft.com/office/powerpoint/2010/main" val="42222551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09/06/2018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  <p:sldLayoutId id="214748370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61465" y="548680"/>
            <a:ext cx="7163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Algoritmos</a:t>
            </a:r>
            <a:r>
              <a:rPr lang="en-US" sz="3200" b="1" dirty="0"/>
              <a:t> </a:t>
            </a:r>
            <a:r>
              <a:rPr lang="en-US" sz="3200" b="1" dirty="0" err="1"/>
              <a:t>Clássicos</a:t>
            </a:r>
            <a:r>
              <a:rPr lang="en-US" sz="3200" b="1" dirty="0"/>
              <a:t> </a:t>
            </a:r>
            <a:r>
              <a:rPr lang="en-US" sz="3200" b="1" dirty="0" err="1"/>
              <a:t>em</a:t>
            </a:r>
            <a:r>
              <a:rPr lang="en-US" sz="3200" b="1" dirty="0"/>
              <a:t> IA – </a:t>
            </a:r>
            <a:r>
              <a:rPr lang="en-US" sz="3200" b="1" dirty="0" err="1"/>
              <a:t>Árvores</a:t>
            </a:r>
            <a:r>
              <a:rPr lang="en-US" sz="3200" b="1" dirty="0"/>
              <a:t> de </a:t>
            </a:r>
            <a:r>
              <a:rPr lang="en-US" sz="3200" b="1" dirty="0" err="1"/>
              <a:t>Decisão</a:t>
            </a:r>
            <a:r>
              <a:rPr lang="en-US" sz="3200" b="1" dirty="0"/>
              <a:t>, Naïve Bayes e </a:t>
            </a:r>
            <a:r>
              <a:rPr lang="en-US" sz="3200" b="1" i="1" dirty="0"/>
              <a:t>Support Vector Machines</a:t>
            </a:r>
            <a:endParaRPr lang="pt-BR" sz="3200" i="1" dirty="0">
              <a:latin typeface="Calibri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64616" y="2691790"/>
            <a:ext cx="475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accent5"/>
                </a:solidFill>
                <a:latin typeface="Calibri" pitchFamily="34" charset="0"/>
              </a:rPr>
              <a:t>MSc</a:t>
            </a:r>
            <a:r>
              <a:rPr lang="pt-BR" sz="2400" dirty="0">
                <a:solidFill>
                  <a:schemeClr val="accent5"/>
                </a:solidFill>
                <a:latin typeface="Calibri" pitchFamily="34" charset="0"/>
              </a:rPr>
              <a:t>. José </a:t>
            </a:r>
            <a:r>
              <a:rPr lang="pt-BR" sz="2400" dirty="0" err="1">
                <a:solidFill>
                  <a:schemeClr val="accent5"/>
                </a:solidFill>
                <a:latin typeface="Calibri" pitchFamily="34" charset="0"/>
              </a:rPr>
              <a:t>Ahirton</a:t>
            </a:r>
            <a:r>
              <a:rPr lang="pt-BR" sz="2400" dirty="0">
                <a:solidFill>
                  <a:schemeClr val="accent5"/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09 de junho de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6A5695-EAD9-9145-8B2A-12BBCA52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939299"/>
            <a:ext cx="1728192" cy="1728192"/>
          </a:xfrm>
          <a:prstGeom prst="rect">
            <a:avLst/>
          </a:prstGeom>
        </p:spPr>
      </p:pic>
      <p:pic>
        <p:nvPicPr>
          <p:cNvPr id="9" name="Imagem 3">
            <a:extLst>
              <a:ext uri="{FF2B5EF4-FFF2-40B4-BE49-F238E27FC236}">
                <a16:creationId xmlns:a16="http://schemas.microsoft.com/office/drawing/2014/main" id="{727CAF87-D5DE-4247-B63F-5F25F6AA7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747667"/>
            <a:ext cx="2213719" cy="200635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70C7-7992-6946-8558-4133B4C4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Exemplos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67F9A-3E05-2245-8C32-36333B00553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19349"/>
            <a:ext cx="1625600" cy="1917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10B6D-5363-BC45-8CD3-DC3ABEF91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5249"/>
            <a:ext cx="20447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72C74-CDA5-DC40-9342-4756F0B87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8" y="3191167"/>
            <a:ext cx="6402784" cy="36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70C7-7992-6946-8558-4133B4C4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Medidas de Parti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FBCA-8274-614B-B1CA-ECD599DBDE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medir</a:t>
            </a:r>
            <a:r>
              <a:rPr lang="en-US" dirty="0"/>
              <a:t> a </a:t>
            </a:r>
            <a:r>
              <a:rPr lang="en-US" dirty="0" err="1"/>
              <a:t>habilidade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um dado </a:t>
            </a:r>
            <a:r>
              <a:rPr lang="en-US" dirty="0" err="1"/>
              <a:t>atributo</a:t>
            </a:r>
            <a:r>
              <a:rPr lang="en-US" dirty="0"/>
              <a:t> tem de </a:t>
            </a:r>
            <a:r>
              <a:rPr lang="en-US" dirty="0" err="1"/>
              <a:t>discriminar</a:t>
            </a:r>
            <a:r>
              <a:rPr lang="en-US" dirty="0"/>
              <a:t> as </a:t>
            </a:r>
            <a:r>
              <a:rPr lang="en-US" dirty="0" err="1"/>
              <a:t>diferentes</a:t>
            </a:r>
            <a:r>
              <a:rPr lang="en-US" dirty="0"/>
              <a:t> classes?</a:t>
            </a:r>
          </a:p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.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concordam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Uma </a:t>
            </a:r>
            <a:r>
              <a:rPr lang="en-US" dirty="0" err="1"/>
              <a:t>divisão</a:t>
            </a:r>
            <a:r>
              <a:rPr lang="en-US" dirty="0"/>
              <a:t> que </a:t>
            </a:r>
            <a:r>
              <a:rPr lang="en-US" dirty="0" err="1"/>
              <a:t>mantêm</a:t>
            </a:r>
            <a:r>
              <a:rPr lang="en-US" dirty="0"/>
              <a:t> as </a:t>
            </a:r>
            <a:r>
              <a:rPr lang="en-US" dirty="0" err="1"/>
              <a:t>proporções</a:t>
            </a:r>
            <a:r>
              <a:rPr lang="en-US" dirty="0"/>
              <a:t> de classes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partições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inútil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Uma </a:t>
            </a:r>
            <a:r>
              <a:rPr lang="en-US" dirty="0" err="1"/>
              <a:t>divisão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partição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tem </a:t>
            </a:r>
            <a:r>
              <a:rPr lang="en-US" dirty="0" err="1"/>
              <a:t>utilidade</a:t>
            </a:r>
            <a:r>
              <a:rPr lang="en-US" dirty="0"/>
              <a:t> </a:t>
            </a:r>
            <a:r>
              <a:rPr lang="en-US" dirty="0" err="1"/>
              <a:t>máxima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22204-F00B-A946-A494-D5E85D86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54" y="4693888"/>
            <a:ext cx="5725492" cy="16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8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70C7-7992-6946-8558-4133B4C4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Medidas de Parti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FBCA-8274-614B-B1CA-ECD599DBDE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Medida</a:t>
            </a:r>
            <a:r>
              <a:rPr lang="en-US" dirty="0"/>
              <a:t> da </a:t>
            </a:r>
            <a:r>
              <a:rPr lang="en-US" dirty="0" err="1"/>
              <a:t>diferença</a:t>
            </a:r>
            <a:r>
              <a:rPr lang="en-US" dirty="0"/>
              <a:t> dada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proporçõesdas</a:t>
            </a:r>
            <a:r>
              <a:rPr lang="en-US" dirty="0"/>
              <a:t> classes entre o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corrente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descendentes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Valoriza</a:t>
            </a:r>
            <a:r>
              <a:rPr lang="en-US" dirty="0"/>
              <a:t> a </a:t>
            </a:r>
            <a:r>
              <a:rPr lang="en-US" dirty="0" err="1"/>
              <a:t>pureza</a:t>
            </a:r>
            <a:r>
              <a:rPr lang="en-US" dirty="0"/>
              <a:t> das </a:t>
            </a:r>
            <a:r>
              <a:rPr lang="en-US" dirty="0" err="1"/>
              <a:t>partições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Gini, </a:t>
            </a:r>
            <a:r>
              <a:rPr lang="en-US" dirty="0" err="1"/>
              <a:t>entropia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Medida</a:t>
            </a:r>
            <a:r>
              <a:rPr lang="en-US" dirty="0"/>
              <a:t> da </a:t>
            </a:r>
            <a:r>
              <a:rPr lang="en-US" dirty="0" err="1"/>
              <a:t>diferença</a:t>
            </a:r>
            <a:r>
              <a:rPr lang="en-US" dirty="0"/>
              <a:t> dada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proporçõesdas</a:t>
            </a:r>
            <a:r>
              <a:rPr lang="en-US" dirty="0"/>
              <a:t> classes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descendentes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Valoriza</a:t>
            </a:r>
            <a:r>
              <a:rPr lang="en-US" dirty="0"/>
              <a:t> a </a:t>
            </a:r>
            <a:r>
              <a:rPr lang="en-US" dirty="0" err="1"/>
              <a:t>disparidade</a:t>
            </a:r>
            <a:r>
              <a:rPr lang="en-US" dirty="0"/>
              <a:t> entre as </a:t>
            </a:r>
            <a:r>
              <a:rPr lang="en-US" dirty="0" err="1"/>
              <a:t>partições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Lopez de </a:t>
            </a:r>
            <a:r>
              <a:rPr lang="en-US" dirty="0" err="1"/>
              <a:t>Mantaras</a:t>
            </a:r>
            <a:r>
              <a:rPr lang="en-US" dirty="0"/>
              <a:t>–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independência</a:t>
            </a:r>
            <a:endParaRPr lang="en-US" dirty="0"/>
          </a:p>
          <a:p>
            <a:pPr lvl="2"/>
            <a:r>
              <a:rPr lang="en-US" dirty="0" err="1"/>
              <a:t>Medida</a:t>
            </a:r>
            <a:r>
              <a:rPr lang="en-US" dirty="0"/>
              <a:t> do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associação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e a </a:t>
            </a:r>
            <a:r>
              <a:rPr lang="en-US" dirty="0" err="1"/>
              <a:t>classe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5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Entropia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dirty="0" err="1"/>
              <a:t>Entropia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da </a:t>
            </a:r>
            <a:r>
              <a:rPr lang="en-US" dirty="0" err="1"/>
              <a:t>aleatoridade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entropia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nominal X que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entropia</a:t>
            </a:r>
            <a:r>
              <a:rPr lang="en-US" dirty="0"/>
              <a:t> tem </a:t>
            </a:r>
            <a:r>
              <a:rPr lang="en-US" dirty="0" err="1"/>
              <a:t>máximo</a:t>
            </a:r>
            <a:r>
              <a:rPr lang="en-US" dirty="0"/>
              <a:t> (log</a:t>
            </a:r>
            <a:r>
              <a:rPr lang="en-US" baseline="-25000" dirty="0"/>
              <a:t>2</a:t>
            </a:r>
            <a:r>
              <a:rPr lang="en-US" dirty="0"/>
              <a:t>i) se p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para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&lt;&gt; j</a:t>
            </a:r>
          </a:p>
          <a:p>
            <a:r>
              <a:rPr lang="en-US" dirty="0"/>
              <a:t>A </a:t>
            </a:r>
            <a:r>
              <a:rPr lang="en-US" dirty="0" err="1"/>
              <a:t>entropia</a:t>
            </a:r>
            <a:r>
              <a:rPr lang="en-US" dirty="0"/>
              <a:t>(x) = 0 se </a:t>
            </a:r>
            <a:r>
              <a:rPr lang="en-US" dirty="0" err="1"/>
              <a:t>existe</a:t>
            </a:r>
            <a:r>
              <a:rPr lang="en-US" dirty="0"/>
              <a:t> um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que p</a:t>
            </a:r>
            <a:r>
              <a:rPr lang="en-US" baseline="-25000" dirty="0"/>
              <a:t>i</a:t>
            </a:r>
            <a:r>
              <a:rPr lang="en-US" dirty="0"/>
              <a:t> = 1</a:t>
            </a:r>
          </a:p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assumido</a:t>
            </a:r>
            <a:r>
              <a:rPr lang="en-US" dirty="0"/>
              <a:t> que 0 * log</a:t>
            </a:r>
            <a:r>
              <a:rPr lang="en-US" baseline="-25000" dirty="0"/>
              <a:t>2</a:t>
            </a:r>
            <a:r>
              <a:rPr lang="en-US" dirty="0"/>
              <a:t>0 = 0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780D1-558C-DD44-8879-575D3BE0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52936"/>
            <a:ext cx="3384376" cy="483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C9EB3-FCBA-C940-B2CB-5F2526B47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665729"/>
            <a:ext cx="3707904" cy="2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Ganho de Informa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contexto</a:t>
            </a:r>
            <a:r>
              <a:rPr lang="en-US" dirty="0"/>
              <a:t> das </a:t>
            </a:r>
            <a:r>
              <a:rPr lang="en-US" dirty="0" err="1"/>
              <a:t>árvores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a </a:t>
            </a:r>
            <a:r>
              <a:rPr lang="en-US" dirty="0" err="1"/>
              <a:t>entropia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estimar</a:t>
            </a:r>
            <a:r>
              <a:rPr lang="en-US" dirty="0"/>
              <a:t> a </a:t>
            </a:r>
            <a:r>
              <a:rPr lang="en-US" dirty="0" err="1"/>
              <a:t>aleatoridade</a:t>
            </a:r>
            <a:r>
              <a:rPr lang="en-US" dirty="0"/>
              <a:t> da </a:t>
            </a:r>
            <a:r>
              <a:rPr lang="en-US" dirty="0" err="1"/>
              <a:t>variável</a:t>
            </a:r>
            <a:r>
              <a:rPr lang="en-US" dirty="0"/>
              <a:t> a </a:t>
            </a:r>
            <a:r>
              <a:rPr lang="en-US" dirty="0" err="1"/>
              <a:t>prever</a:t>
            </a:r>
            <a:r>
              <a:rPr lang="en-US" dirty="0"/>
              <a:t>, no </a:t>
            </a:r>
            <a:r>
              <a:rPr lang="en-US" dirty="0" err="1"/>
              <a:t>casos</a:t>
            </a:r>
            <a:r>
              <a:rPr lang="en-US" dirty="0"/>
              <a:t> as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Dado um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exemplos</a:t>
            </a:r>
            <a:r>
              <a:rPr lang="en-US" dirty="0"/>
              <a:t>, que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para teste?</a:t>
            </a:r>
          </a:p>
          <a:p>
            <a:pPr lvl="1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um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dirty="0" err="1"/>
              <a:t>definem</a:t>
            </a:r>
            <a:r>
              <a:rPr lang="en-US" dirty="0"/>
              <a:t> </a:t>
            </a:r>
            <a:r>
              <a:rPr lang="en-US" dirty="0" err="1"/>
              <a:t>partições</a:t>
            </a:r>
            <a:r>
              <a:rPr lang="en-US" dirty="0"/>
              <a:t> do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exemplos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ganho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mede</a:t>
            </a:r>
            <a:r>
              <a:rPr lang="en-US" dirty="0"/>
              <a:t> a </a:t>
            </a:r>
            <a:r>
              <a:rPr lang="en-US" dirty="0" err="1"/>
              <a:t>redução</a:t>
            </a:r>
            <a:r>
              <a:rPr lang="en-US" dirty="0"/>
              <a:t> da </a:t>
            </a:r>
            <a:r>
              <a:rPr lang="en-US" dirty="0" err="1"/>
              <a:t>entropia</a:t>
            </a:r>
            <a:r>
              <a:rPr lang="en-US" dirty="0"/>
              <a:t> </a:t>
            </a:r>
            <a:r>
              <a:rPr lang="en-US" dirty="0" err="1"/>
              <a:t>causada</a:t>
            </a:r>
            <a:r>
              <a:rPr lang="en-US" dirty="0"/>
              <a:t> pela </a:t>
            </a:r>
            <a:r>
              <a:rPr lang="en-US" dirty="0" err="1"/>
              <a:t>partição</a:t>
            </a:r>
            <a:r>
              <a:rPr lang="en-US" dirty="0"/>
              <a:t> </a:t>
            </a:r>
            <a:r>
              <a:rPr lang="en-US" dirty="0" err="1"/>
              <a:t>dosexemplos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 </a:t>
            </a:r>
            <a:r>
              <a:rPr lang="en-US" dirty="0" err="1"/>
              <a:t>atributo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construção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guiada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entropia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a </a:t>
            </a:r>
            <a:r>
              <a:rPr lang="en-US" dirty="0" err="1"/>
              <a:t>aleatoridade</a:t>
            </a:r>
            <a:r>
              <a:rPr lang="en-US" dirty="0"/>
              <a:t> (</a:t>
            </a:r>
            <a:r>
              <a:rPr lang="en-US" dirty="0" err="1"/>
              <a:t>dificuldade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) da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.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1DCB8-7DD1-B040-8685-7A48D7026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293096"/>
            <a:ext cx="511051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9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</a:t>
            </a:r>
            <a:r>
              <a:rPr lang="en-US" dirty="0" err="1">
                <a:solidFill>
                  <a:schemeClr val="accent5"/>
                </a:solidFill>
              </a:rPr>
              <a:t>álculo</a:t>
            </a:r>
            <a:r>
              <a:rPr lang="en-US" dirty="0">
                <a:solidFill>
                  <a:schemeClr val="accent5"/>
                </a:solidFill>
              </a:rPr>
              <a:t> do </a:t>
            </a:r>
            <a:r>
              <a:rPr lang="pt-BR" dirty="0">
                <a:solidFill>
                  <a:schemeClr val="accent5"/>
                </a:solidFill>
              </a:rPr>
              <a:t>Ganho de Informa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r>
              <a:rPr lang="en-US" dirty="0">
                <a:solidFill>
                  <a:schemeClr val="accent5"/>
                </a:solidFill>
              </a:rPr>
              <a:t> – </a:t>
            </a:r>
            <a:r>
              <a:rPr lang="en-US" dirty="0" err="1">
                <a:solidFill>
                  <a:schemeClr val="accent5"/>
                </a:solidFill>
              </a:rPr>
              <a:t>Atributos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Numéricos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sz="1800" dirty="0"/>
              <a:t>Um teste </a:t>
            </a:r>
            <a:r>
              <a:rPr lang="en-US" sz="1800" dirty="0" err="1"/>
              <a:t>num</a:t>
            </a:r>
            <a:r>
              <a:rPr lang="en-US" sz="1800" dirty="0"/>
              <a:t> </a:t>
            </a:r>
            <a:r>
              <a:rPr lang="en-US" sz="1800" dirty="0" err="1"/>
              <a:t>atributo</a:t>
            </a:r>
            <a:r>
              <a:rPr lang="en-US" sz="1800" dirty="0"/>
              <a:t> </a:t>
            </a:r>
            <a:r>
              <a:rPr lang="en-US" sz="1800" dirty="0" err="1"/>
              <a:t>numérico</a:t>
            </a:r>
            <a:r>
              <a:rPr lang="en-US" sz="1800" dirty="0"/>
              <a:t> </a:t>
            </a:r>
            <a:r>
              <a:rPr lang="en-US" sz="1800" dirty="0" err="1"/>
              <a:t>produz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partição</a:t>
            </a:r>
            <a:r>
              <a:rPr lang="en-US" sz="1800" dirty="0"/>
              <a:t> </a:t>
            </a:r>
            <a:r>
              <a:rPr lang="en-US" sz="1800" dirty="0" err="1"/>
              <a:t>binária</a:t>
            </a:r>
            <a:r>
              <a:rPr lang="en-US" sz="1800" dirty="0"/>
              <a:t> </a:t>
            </a:r>
            <a:r>
              <a:rPr lang="en-US" sz="1800" dirty="0" err="1"/>
              <a:t>doconjunto</a:t>
            </a:r>
            <a:r>
              <a:rPr lang="en-US" sz="1800" dirty="0"/>
              <a:t> de </a:t>
            </a:r>
            <a:r>
              <a:rPr lang="en-US" sz="1800" dirty="0" err="1"/>
              <a:t>exemplos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– </a:t>
            </a:r>
            <a:r>
              <a:rPr lang="en-US" sz="1800" dirty="0" err="1"/>
              <a:t>Exemplos</a:t>
            </a:r>
            <a:r>
              <a:rPr lang="en-US" sz="1800" dirty="0"/>
              <a:t>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valor_do_atributo</a:t>
            </a:r>
            <a:r>
              <a:rPr lang="en-US" sz="1800" dirty="0"/>
              <a:t>&lt;</a:t>
            </a:r>
            <a:r>
              <a:rPr lang="en-US" sz="1800" dirty="0" err="1"/>
              <a:t>ponto_referência</a:t>
            </a:r>
            <a:endParaRPr lang="en-US" sz="1800" dirty="0"/>
          </a:p>
          <a:p>
            <a:pPr lvl="1"/>
            <a:r>
              <a:rPr lang="en-US" sz="1800" dirty="0"/>
              <a:t>– </a:t>
            </a:r>
            <a:r>
              <a:rPr lang="en-US" sz="1800" dirty="0" err="1"/>
              <a:t>Exemplos</a:t>
            </a:r>
            <a:r>
              <a:rPr lang="en-US" sz="1800" dirty="0"/>
              <a:t>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valor_do_atributo</a:t>
            </a:r>
            <a:r>
              <a:rPr lang="en-US" sz="1800" dirty="0"/>
              <a:t>&gt;= </a:t>
            </a:r>
            <a:r>
              <a:rPr lang="en-US" sz="1800" dirty="0" err="1"/>
              <a:t>ponto_referência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 err="1"/>
              <a:t>Escolha</a:t>
            </a:r>
            <a:r>
              <a:rPr lang="en-US" sz="1800" dirty="0"/>
              <a:t> do </a:t>
            </a:r>
            <a:r>
              <a:rPr lang="en-US" sz="1800" dirty="0" err="1"/>
              <a:t>ponto</a:t>
            </a:r>
            <a:r>
              <a:rPr lang="en-US" sz="1800" dirty="0"/>
              <a:t> de </a:t>
            </a:r>
            <a:r>
              <a:rPr lang="en-US" sz="1800" dirty="0" err="1"/>
              <a:t>referência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– </a:t>
            </a:r>
            <a:r>
              <a:rPr lang="en-US" sz="1800" dirty="0" err="1"/>
              <a:t>Ordenar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exemplos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ordem</a:t>
            </a:r>
            <a:r>
              <a:rPr lang="en-US" sz="1800" dirty="0"/>
              <a:t> </a:t>
            </a:r>
            <a:r>
              <a:rPr lang="en-US" sz="1800" dirty="0" err="1"/>
              <a:t>crescente</a:t>
            </a:r>
            <a:r>
              <a:rPr lang="en-US" sz="1800" dirty="0"/>
              <a:t> dos </a:t>
            </a:r>
            <a:r>
              <a:rPr lang="en-US" sz="1800" dirty="0" err="1"/>
              <a:t>valores</a:t>
            </a:r>
            <a:r>
              <a:rPr lang="en-US" sz="1800" dirty="0"/>
              <a:t> do </a:t>
            </a:r>
            <a:r>
              <a:rPr lang="en-US" sz="1800" dirty="0" err="1"/>
              <a:t>atributo</a:t>
            </a:r>
            <a:r>
              <a:rPr lang="en-US" sz="1800" dirty="0"/>
              <a:t> </a:t>
            </a:r>
            <a:r>
              <a:rPr lang="en-US" sz="1800" dirty="0" err="1"/>
              <a:t>numérico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– </a:t>
            </a:r>
            <a:r>
              <a:rPr lang="en-US" sz="1800" dirty="0" err="1"/>
              <a:t>Qualquer</a:t>
            </a:r>
            <a:r>
              <a:rPr lang="en-US" sz="1800" dirty="0"/>
              <a:t> </a:t>
            </a:r>
            <a:r>
              <a:rPr lang="en-US" sz="1800" dirty="0" err="1"/>
              <a:t>ponto</a:t>
            </a:r>
            <a:r>
              <a:rPr lang="en-US" sz="1800" dirty="0"/>
              <a:t> </a:t>
            </a:r>
            <a:r>
              <a:rPr lang="en-US" sz="1800" dirty="0" err="1"/>
              <a:t>intermédiário</a:t>
            </a:r>
            <a:r>
              <a:rPr lang="en-US" sz="1800" dirty="0"/>
              <a:t> entre </a:t>
            </a:r>
            <a:r>
              <a:rPr lang="en-US" sz="1800" dirty="0" err="1"/>
              <a:t>dois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diferentes</a:t>
            </a:r>
            <a:r>
              <a:rPr lang="en-US" sz="1800" dirty="0"/>
              <a:t> e </a:t>
            </a:r>
            <a:r>
              <a:rPr lang="en-US" sz="1800" dirty="0" err="1"/>
              <a:t>consecutivos</a:t>
            </a:r>
            <a:r>
              <a:rPr lang="en-US" sz="1800" dirty="0"/>
              <a:t> dos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observados</a:t>
            </a:r>
            <a:r>
              <a:rPr lang="en-US" sz="1800" dirty="0"/>
              <a:t> no </a:t>
            </a:r>
            <a:r>
              <a:rPr lang="en-US" sz="1800" dirty="0" err="1"/>
              <a:t>conjunto</a:t>
            </a:r>
            <a:r>
              <a:rPr lang="en-US" sz="1800" dirty="0"/>
              <a:t> de </a:t>
            </a:r>
            <a:r>
              <a:rPr lang="en-US" sz="1800" dirty="0" err="1"/>
              <a:t>treino</a:t>
            </a:r>
            <a:r>
              <a:rPr lang="en-US" sz="1800" dirty="0"/>
              <a:t>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</a:t>
            </a:r>
            <a:r>
              <a:rPr lang="en-US" sz="1800" dirty="0" err="1"/>
              <a:t>utilizado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possível</a:t>
            </a:r>
            <a:r>
              <a:rPr lang="en-US" sz="1800" dirty="0"/>
              <a:t> </a:t>
            </a:r>
            <a:r>
              <a:rPr lang="en-US" sz="1800" dirty="0" err="1"/>
              <a:t>ponto</a:t>
            </a:r>
            <a:r>
              <a:rPr lang="en-US" sz="1800" dirty="0"/>
              <a:t> de </a:t>
            </a:r>
            <a:r>
              <a:rPr lang="en-US" sz="1800" dirty="0" err="1"/>
              <a:t>referência</a:t>
            </a:r>
            <a:r>
              <a:rPr lang="en-US" sz="1800" dirty="0"/>
              <a:t>. </a:t>
            </a:r>
          </a:p>
          <a:p>
            <a:pPr lvl="2"/>
            <a:r>
              <a:rPr lang="en-US" sz="1600" dirty="0" err="1"/>
              <a:t>É</a:t>
            </a:r>
            <a:r>
              <a:rPr lang="en-US" sz="1600" dirty="0"/>
              <a:t> usual </a:t>
            </a:r>
            <a:r>
              <a:rPr lang="en-US" sz="1600" dirty="0" err="1"/>
              <a:t>considerar</a:t>
            </a:r>
            <a:r>
              <a:rPr lang="en-US" sz="1600" dirty="0"/>
              <a:t> o valor </a:t>
            </a:r>
            <a:r>
              <a:rPr lang="en-US" sz="1600" dirty="0" err="1"/>
              <a:t>médio</a:t>
            </a:r>
            <a:r>
              <a:rPr lang="en-US" sz="1600" dirty="0"/>
              <a:t> entre </a:t>
            </a:r>
            <a:r>
              <a:rPr lang="en-US" sz="1600" dirty="0" err="1"/>
              <a:t>dois</a:t>
            </a:r>
            <a:r>
              <a:rPr lang="en-US" sz="1600" dirty="0"/>
              <a:t> </a:t>
            </a:r>
            <a:r>
              <a:rPr lang="en-US" sz="1600" dirty="0" err="1"/>
              <a:t>valores</a:t>
            </a:r>
            <a:r>
              <a:rPr lang="en-US" sz="1600" dirty="0"/>
              <a:t> </a:t>
            </a:r>
            <a:r>
              <a:rPr lang="en-US" sz="1600" dirty="0" err="1"/>
              <a:t>diferentes</a:t>
            </a:r>
            <a:r>
              <a:rPr lang="en-US" sz="1600" dirty="0"/>
              <a:t> e </a:t>
            </a:r>
            <a:r>
              <a:rPr lang="en-US" sz="1600" dirty="0" err="1"/>
              <a:t>consecutivos</a:t>
            </a:r>
            <a:r>
              <a:rPr lang="en-US" sz="1600" dirty="0"/>
              <a:t>.</a:t>
            </a:r>
          </a:p>
          <a:p>
            <a:pPr lvl="1"/>
            <a:r>
              <a:rPr lang="en-US" sz="1800" dirty="0" err="1"/>
              <a:t>Todos</a:t>
            </a:r>
            <a:r>
              <a:rPr lang="en-US" sz="1800" dirty="0"/>
              <a:t> </a:t>
            </a:r>
            <a:r>
              <a:rPr lang="en-US" sz="1800" dirty="0" err="1"/>
              <a:t>possíveis</a:t>
            </a:r>
            <a:r>
              <a:rPr lang="en-US" sz="1800" dirty="0"/>
              <a:t> </a:t>
            </a:r>
            <a:r>
              <a:rPr lang="en-US" sz="1800" dirty="0" err="1"/>
              <a:t>pontos</a:t>
            </a:r>
            <a:r>
              <a:rPr lang="en-US" sz="1800" dirty="0"/>
              <a:t> de </a:t>
            </a:r>
            <a:r>
              <a:rPr lang="en-US" sz="1800" dirty="0" err="1"/>
              <a:t>referência</a:t>
            </a:r>
            <a:r>
              <a:rPr lang="en-US" sz="1800" dirty="0"/>
              <a:t> </a:t>
            </a:r>
            <a:r>
              <a:rPr lang="en-US" sz="1800" dirty="0" err="1"/>
              <a:t>aqueles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quais</a:t>
            </a:r>
            <a:r>
              <a:rPr lang="en-US" sz="1800" dirty="0"/>
              <a:t> </a:t>
            </a:r>
            <a:r>
              <a:rPr lang="en-US" sz="1800" dirty="0" err="1"/>
              <a:t>maximizam</a:t>
            </a:r>
            <a:r>
              <a:rPr lang="en-US" sz="1800" dirty="0"/>
              <a:t> o </a:t>
            </a:r>
            <a:r>
              <a:rPr lang="en-US" sz="1800" dirty="0" err="1"/>
              <a:t>ganho</a:t>
            </a:r>
            <a:r>
              <a:rPr lang="en-US" sz="1800" dirty="0"/>
              <a:t> de </a:t>
            </a:r>
            <a:r>
              <a:rPr lang="en-US" sz="1800" dirty="0" err="1"/>
              <a:t>informação</a:t>
            </a:r>
            <a:r>
              <a:rPr lang="en-US" sz="1800" dirty="0"/>
              <a:t> </a:t>
            </a:r>
            <a:r>
              <a:rPr lang="en-US" sz="1800" dirty="0" err="1"/>
              <a:t>invariavelmente</a:t>
            </a:r>
            <a:r>
              <a:rPr lang="en-US" sz="1800" dirty="0"/>
              <a:t> </a:t>
            </a:r>
            <a:r>
              <a:rPr lang="en-US" sz="1800" dirty="0" err="1"/>
              <a:t>separam</a:t>
            </a:r>
            <a:r>
              <a:rPr lang="en-US" sz="1800" dirty="0"/>
              <a:t> </a:t>
            </a:r>
            <a:r>
              <a:rPr lang="en-US" sz="1800" dirty="0" err="1"/>
              <a:t>dois</a:t>
            </a:r>
            <a:r>
              <a:rPr lang="en-US" sz="1800" dirty="0"/>
              <a:t> </a:t>
            </a:r>
            <a:r>
              <a:rPr lang="en-US" sz="1800" dirty="0" err="1"/>
              <a:t>exemplos</a:t>
            </a:r>
            <a:r>
              <a:rPr lang="en-US" sz="1800" dirty="0"/>
              <a:t> de classes </a:t>
            </a:r>
            <a:r>
              <a:rPr lang="en-US" sz="1800" dirty="0" err="1"/>
              <a:t>diferentes</a:t>
            </a:r>
            <a:r>
              <a:rPr lang="en-US" sz="1800" dirty="0"/>
              <a:t>.</a:t>
            </a:r>
            <a:endParaRPr lang="pt-BR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41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</a:t>
            </a:r>
            <a:r>
              <a:rPr lang="en-US" dirty="0" err="1">
                <a:solidFill>
                  <a:schemeClr val="accent5"/>
                </a:solidFill>
              </a:rPr>
              <a:t>álculo</a:t>
            </a:r>
            <a:r>
              <a:rPr lang="en-US" dirty="0">
                <a:solidFill>
                  <a:schemeClr val="accent5"/>
                </a:solidFill>
              </a:rPr>
              <a:t> do </a:t>
            </a:r>
            <a:r>
              <a:rPr lang="pt-BR" dirty="0">
                <a:solidFill>
                  <a:schemeClr val="accent5"/>
                </a:solidFill>
              </a:rPr>
              <a:t>Ganho de Informa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r>
              <a:rPr lang="en-US" dirty="0">
                <a:solidFill>
                  <a:schemeClr val="accent5"/>
                </a:solidFill>
              </a:rPr>
              <a:t> – </a:t>
            </a:r>
            <a:r>
              <a:rPr lang="en-US" dirty="0" err="1">
                <a:solidFill>
                  <a:schemeClr val="accent5"/>
                </a:solidFill>
              </a:rPr>
              <a:t>Atributos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Numéricos</a:t>
            </a:r>
            <a:endParaRPr lang="pt-BR" dirty="0">
              <a:solidFill>
                <a:schemeClr val="accent5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4FD7D9-ABDF-DC49-A1BA-A1E02A572D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6" y="1700808"/>
            <a:ext cx="7703988" cy="4742161"/>
          </a:xfrm>
        </p:spPr>
      </p:pic>
    </p:spTree>
    <p:extLst>
      <p:ext uri="{BB962C8B-B14F-4D97-AF65-F5344CB8AC3E}">
        <p14:creationId xmlns:p14="http://schemas.microsoft.com/office/powerpoint/2010/main" val="32630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</a:t>
            </a:r>
            <a:r>
              <a:rPr lang="en-US" dirty="0" err="1">
                <a:solidFill>
                  <a:schemeClr val="accent5"/>
                </a:solidFill>
              </a:rPr>
              <a:t>álculo</a:t>
            </a:r>
            <a:r>
              <a:rPr lang="en-US" dirty="0">
                <a:solidFill>
                  <a:schemeClr val="accent5"/>
                </a:solidFill>
              </a:rPr>
              <a:t> do </a:t>
            </a:r>
            <a:r>
              <a:rPr lang="pt-BR" dirty="0">
                <a:solidFill>
                  <a:schemeClr val="accent5"/>
                </a:solidFill>
              </a:rPr>
              <a:t>Ganho de Informa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r>
              <a:rPr lang="en-US" dirty="0">
                <a:solidFill>
                  <a:schemeClr val="accent5"/>
                </a:solidFill>
              </a:rPr>
              <a:t> – </a:t>
            </a:r>
            <a:r>
              <a:rPr lang="en-US" dirty="0" err="1">
                <a:solidFill>
                  <a:schemeClr val="accent5"/>
                </a:solidFill>
              </a:rPr>
              <a:t>Atributos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Nominais</a:t>
            </a:r>
            <a:endParaRPr lang="pt-BR" dirty="0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2AF09-7506-0D4B-9D07-10FAC120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841893" cy="44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7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</a:t>
            </a:r>
            <a:r>
              <a:rPr lang="en-US" dirty="0" err="1">
                <a:solidFill>
                  <a:schemeClr val="accent5"/>
                </a:solidFill>
              </a:rPr>
              <a:t>álculo</a:t>
            </a:r>
            <a:r>
              <a:rPr lang="en-US" dirty="0">
                <a:solidFill>
                  <a:schemeClr val="accent5"/>
                </a:solidFill>
              </a:rPr>
              <a:t> do </a:t>
            </a:r>
            <a:r>
              <a:rPr lang="pt-BR" dirty="0">
                <a:solidFill>
                  <a:schemeClr val="accent5"/>
                </a:solidFill>
              </a:rPr>
              <a:t>Ganho de Informa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r>
              <a:rPr lang="en-US" dirty="0">
                <a:solidFill>
                  <a:schemeClr val="accent5"/>
                </a:solidFill>
              </a:rPr>
              <a:t> – </a:t>
            </a:r>
            <a:r>
              <a:rPr lang="en-US" dirty="0" err="1">
                <a:solidFill>
                  <a:schemeClr val="accent5"/>
                </a:solidFill>
              </a:rPr>
              <a:t>Atributos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Nominais</a:t>
            </a:r>
            <a:endParaRPr lang="pt-BR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455CD-F4B4-C94B-9087-407B8EEF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63" y="1410464"/>
            <a:ext cx="719547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</a:t>
            </a:r>
            <a:r>
              <a:rPr lang="en-US" dirty="0" err="1">
                <a:solidFill>
                  <a:schemeClr val="accent5"/>
                </a:solidFill>
              </a:rPr>
              <a:t>álculo</a:t>
            </a:r>
            <a:r>
              <a:rPr lang="en-US" dirty="0">
                <a:solidFill>
                  <a:schemeClr val="accent5"/>
                </a:solidFill>
              </a:rPr>
              <a:t> do </a:t>
            </a:r>
            <a:r>
              <a:rPr lang="pt-BR" dirty="0">
                <a:solidFill>
                  <a:schemeClr val="accent5"/>
                </a:solidFill>
              </a:rPr>
              <a:t>Ganho de Informa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r>
              <a:rPr lang="en-US" dirty="0">
                <a:solidFill>
                  <a:schemeClr val="accent5"/>
                </a:solidFill>
              </a:rPr>
              <a:t> – </a:t>
            </a:r>
            <a:r>
              <a:rPr lang="en-US" dirty="0" err="1">
                <a:solidFill>
                  <a:schemeClr val="accent5"/>
                </a:solidFill>
              </a:rPr>
              <a:t>Atributos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Nominais</a:t>
            </a:r>
            <a:endParaRPr lang="pt-BR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4D4FC-30A4-E84C-A664-11088D9C4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5867015" cy="51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5"/>
                </a:solidFill>
              </a:rPr>
              <a:t>About</a:t>
            </a:r>
            <a:r>
              <a:rPr lang="pt-BR" dirty="0">
                <a:solidFill>
                  <a:schemeClr val="accent5"/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0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Critérios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Parada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pPr marL="319088" lvl="1" indent="0">
              <a:buNone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parar</a:t>
            </a:r>
            <a:r>
              <a:rPr lang="en-US" dirty="0"/>
              <a:t> a </a:t>
            </a:r>
            <a:r>
              <a:rPr lang="en-US" dirty="0" err="1"/>
              <a:t>divisão</a:t>
            </a:r>
            <a:r>
              <a:rPr lang="en-US" dirty="0"/>
              <a:t> dos </a:t>
            </a:r>
            <a:r>
              <a:rPr lang="en-US" dirty="0" err="1"/>
              <a:t>exemplos</a:t>
            </a:r>
            <a:r>
              <a:rPr lang="en-US" dirty="0"/>
              <a:t>?</a:t>
            </a:r>
          </a:p>
          <a:p>
            <a:pPr marL="319088" lvl="1" indent="0">
              <a:buNone/>
            </a:pPr>
            <a:endParaRPr lang="en-US" dirty="0"/>
          </a:p>
          <a:p>
            <a:pPr lvl="1"/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pertencem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(</a:t>
            </a:r>
            <a:r>
              <a:rPr lang="en-US" dirty="0" err="1"/>
              <a:t>masdiferentes</a:t>
            </a:r>
            <a:r>
              <a:rPr lang="en-US" dirty="0"/>
              <a:t> classes).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inferior a 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significância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testes de </a:t>
            </a:r>
            <a:r>
              <a:rPr lang="en-US" dirty="0" err="1"/>
              <a:t>partição</a:t>
            </a:r>
            <a:r>
              <a:rPr lang="en-US" dirty="0"/>
              <a:t> dos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.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705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Construção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uma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Árvore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pPr marL="319088" lvl="1" indent="0">
              <a:buNone/>
            </a:pPr>
            <a:r>
              <a:rPr lang="en-US" dirty="0"/>
              <a:t>• 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Consistente</a:t>
            </a:r>
            <a:r>
              <a:rPr lang="en-US" dirty="0"/>
              <a:t> com um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exemplos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Com o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nós</a:t>
            </a:r>
            <a:r>
              <a:rPr lang="en-US" dirty="0"/>
              <a:t>;</a:t>
            </a:r>
          </a:p>
          <a:p>
            <a:pPr lvl="2"/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b="1" dirty="0"/>
              <a:t>NP </a:t>
            </a:r>
            <a:r>
              <a:rPr lang="en-US" b="1" dirty="0" err="1"/>
              <a:t>completo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tem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rápida</a:t>
            </a:r>
            <a:r>
              <a:rPr lang="en-US" dirty="0"/>
              <a:t> </a:t>
            </a:r>
            <a:r>
              <a:rPr lang="en-US" dirty="0" err="1"/>
              <a:t>aparente</a:t>
            </a:r>
            <a:r>
              <a:rPr lang="en-US" dirty="0"/>
              <a:t>).</a:t>
            </a:r>
          </a:p>
          <a:p>
            <a:pPr marL="319088" lvl="1" indent="0">
              <a:buNone/>
            </a:pPr>
            <a:endParaRPr lang="en-US" dirty="0"/>
          </a:p>
          <a:p>
            <a:pPr marL="319088" lvl="1" indent="0">
              <a:buNone/>
            </a:pPr>
            <a:r>
              <a:rPr lang="en-US" dirty="0"/>
              <a:t>•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Que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dirty="0" err="1"/>
              <a:t>selecionar</a:t>
            </a:r>
            <a:r>
              <a:rPr lang="en-US" dirty="0"/>
              <a:t> para teste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nó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parar</a:t>
            </a:r>
            <a:r>
              <a:rPr lang="en-US" dirty="0"/>
              <a:t> a </a:t>
            </a:r>
            <a:r>
              <a:rPr lang="en-US" dirty="0" err="1"/>
              <a:t>divisão</a:t>
            </a:r>
            <a:r>
              <a:rPr lang="en-US" dirty="0"/>
              <a:t> dos </a:t>
            </a:r>
            <a:r>
              <a:rPr lang="en-US" dirty="0" err="1"/>
              <a:t>exemplos</a:t>
            </a:r>
            <a:r>
              <a:rPr lang="en-US" dirty="0"/>
              <a:t> ?</a:t>
            </a:r>
          </a:p>
          <a:p>
            <a:pPr marL="319088" lvl="1" indent="0">
              <a:buNone/>
            </a:pPr>
            <a:endParaRPr lang="en-US" dirty="0"/>
          </a:p>
          <a:p>
            <a:pPr marL="319088" lvl="1" indent="0">
              <a:buNone/>
            </a:pPr>
            <a:r>
              <a:rPr lang="en-US" dirty="0"/>
              <a:t>•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Utilizam</a:t>
            </a:r>
            <a:r>
              <a:rPr lang="en-US" dirty="0"/>
              <a:t> </a:t>
            </a:r>
            <a:r>
              <a:rPr lang="en-US" dirty="0" err="1"/>
              <a:t>heurísticas</a:t>
            </a:r>
            <a:r>
              <a:rPr lang="en-US" dirty="0"/>
              <a:t> que </a:t>
            </a:r>
            <a:r>
              <a:rPr lang="en-US" dirty="0" err="1"/>
              <a:t>tomam</a:t>
            </a:r>
            <a:r>
              <a:rPr lang="en-US" dirty="0"/>
              <a:t> </a:t>
            </a:r>
            <a:r>
              <a:rPr lang="en-US" dirty="0" err="1"/>
              <a:t>decisões</a:t>
            </a:r>
            <a:r>
              <a:rPr lang="en-US" dirty="0"/>
              <a:t> </a:t>
            </a:r>
            <a:r>
              <a:rPr lang="en-US" dirty="0" err="1"/>
              <a:t>olhando</a:t>
            </a:r>
            <a:r>
              <a:rPr lang="en-US" dirty="0"/>
              <a:t> para a </a:t>
            </a:r>
            <a:r>
              <a:rPr lang="en-US" dirty="0" err="1"/>
              <a:t>frente</a:t>
            </a:r>
            <a:r>
              <a:rPr lang="en-US" dirty="0"/>
              <a:t> um </a:t>
            </a:r>
            <a:r>
              <a:rPr lang="en-US" dirty="0" err="1"/>
              <a:t>passo</a:t>
            </a:r>
            <a:r>
              <a:rPr lang="en-US" dirty="0"/>
              <a:t>;</a:t>
            </a:r>
          </a:p>
          <a:p>
            <a:pPr lvl="2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reconsideram</a:t>
            </a:r>
            <a:r>
              <a:rPr lang="en-US" dirty="0"/>
              <a:t> as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tomadas</a:t>
            </a:r>
            <a:r>
              <a:rPr lang="en-US" dirty="0"/>
              <a:t>.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457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5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O que é </a:t>
            </a:r>
            <a:r>
              <a:rPr lang="pt-BR" dirty="0" err="1">
                <a:solidFill>
                  <a:schemeClr val="accent5"/>
                </a:solidFill>
              </a:rPr>
              <a:t>Naive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Bayes</a:t>
            </a:r>
            <a:r>
              <a:rPr lang="pt-BR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algn="just"/>
            <a:r>
              <a:rPr lang="pt-BR" dirty="0"/>
              <a:t>É uma técnica de classificação baseada no Teorema de </a:t>
            </a:r>
            <a:r>
              <a:rPr lang="pt-BR" dirty="0" err="1"/>
              <a:t>Bayes</a:t>
            </a:r>
            <a:r>
              <a:rPr lang="pt-BR" dirty="0"/>
              <a:t> com uma suposição de independência entre </a:t>
            </a:r>
            <a:r>
              <a:rPr lang="pt-BR" dirty="0" err="1"/>
              <a:t>preditores</a:t>
            </a:r>
            <a:r>
              <a:rPr lang="pt-BR" dirty="0"/>
              <a:t>. </a:t>
            </a:r>
          </a:p>
          <a:p>
            <a:pPr algn="just"/>
            <a:r>
              <a:rPr lang="pt-BR" dirty="0"/>
              <a:t>Em termos simples, um classificador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assume que a presença de um recurso particular em uma classe não está relacionada à presença de qualquer outro recurso. </a:t>
            </a:r>
          </a:p>
          <a:p>
            <a:pPr lvl="2" algn="just"/>
            <a:r>
              <a:rPr lang="pt-BR" dirty="0"/>
              <a:t>Por exemplo, uma fruta pode ser considerada uma maçã se for vermelha, redonda e com cerca de 3 polegadas de diâmetro. </a:t>
            </a:r>
          </a:p>
          <a:p>
            <a:pPr lvl="2" algn="just"/>
            <a:endParaRPr lang="pt-BR" dirty="0"/>
          </a:p>
          <a:p>
            <a:pPr lvl="2" algn="just"/>
            <a:r>
              <a:rPr lang="pt-BR" dirty="0"/>
              <a:t>Mesmo que essas características dependam umas das outras ou da existência das outras características, todas essas propriedades contribuem independentemente para a probabilidade de que essa fruta seja uma maçã e é por isso que ela é conhecida como "</a:t>
            </a:r>
            <a:r>
              <a:rPr lang="pt-BR" dirty="0" err="1"/>
              <a:t>Naive</a:t>
            </a:r>
            <a:r>
              <a:rPr lang="pt-BR" dirty="0"/>
              <a:t>".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536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O que é </a:t>
            </a:r>
            <a:r>
              <a:rPr lang="pt-BR" dirty="0" err="1">
                <a:solidFill>
                  <a:schemeClr val="accent5"/>
                </a:solidFill>
              </a:rPr>
              <a:t>Naive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Bayes</a:t>
            </a:r>
            <a:r>
              <a:rPr lang="pt-BR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algn="just"/>
            <a:r>
              <a:rPr lang="pt-BR" dirty="0"/>
              <a:t>O modelo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é fácil de construir e particularmente útil para conjuntos de dados muito grandes. </a:t>
            </a:r>
          </a:p>
          <a:p>
            <a:pPr algn="just"/>
            <a:r>
              <a:rPr lang="pt-BR" dirty="0"/>
              <a:t>O teorema de </a:t>
            </a:r>
            <a:r>
              <a:rPr lang="pt-BR" dirty="0" err="1"/>
              <a:t>Bayes</a:t>
            </a:r>
            <a:r>
              <a:rPr lang="pt-BR" dirty="0"/>
              <a:t> fornece uma maneira de calcular a probabilidade posterior </a:t>
            </a:r>
            <a:r>
              <a:rPr lang="pt-BR" dirty="0" err="1"/>
              <a:t>P</a:t>
            </a:r>
            <a:r>
              <a:rPr lang="pt-BR" dirty="0"/>
              <a:t> (</a:t>
            </a:r>
            <a:r>
              <a:rPr lang="pt-BR" dirty="0" err="1"/>
              <a:t>c</a:t>
            </a:r>
            <a:r>
              <a:rPr lang="pt-BR" dirty="0"/>
              <a:t> | </a:t>
            </a:r>
            <a:r>
              <a:rPr lang="pt-BR" dirty="0" err="1"/>
              <a:t>x</a:t>
            </a:r>
            <a:r>
              <a:rPr lang="pt-BR" dirty="0"/>
              <a:t>) de </a:t>
            </a:r>
            <a:r>
              <a:rPr lang="pt-BR" dirty="0" err="1"/>
              <a:t>P</a:t>
            </a:r>
            <a:r>
              <a:rPr lang="pt-BR" dirty="0"/>
              <a:t> (</a:t>
            </a:r>
            <a:r>
              <a:rPr lang="pt-BR" dirty="0" err="1"/>
              <a:t>c</a:t>
            </a:r>
            <a:r>
              <a:rPr lang="pt-BR" dirty="0"/>
              <a:t>), </a:t>
            </a:r>
            <a:r>
              <a:rPr lang="pt-BR" dirty="0" err="1"/>
              <a:t>P</a:t>
            </a:r>
            <a:r>
              <a:rPr lang="pt-BR" dirty="0"/>
              <a:t> (</a:t>
            </a:r>
            <a:r>
              <a:rPr lang="pt-BR" dirty="0" err="1"/>
              <a:t>x</a:t>
            </a:r>
            <a:r>
              <a:rPr lang="pt-BR" dirty="0"/>
              <a:t>) e </a:t>
            </a:r>
            <a:r>
              <a:rPr lang="pt-BR" dirty="0" err="1"/>
              <a:t>P</a:t>
            </a:r>
            <a:r>
              <a:rPr lang="pt-BR" dirty="0"/>
              <a:t> (</a:t>
            </a:r>
            <a:r>
              <a:rPr lang="pt-BR" dirty="0" err="1"/>
              <a:t>x</a:t>
            </a:r>
            <a:r>
              <a:rPr lang="pt-BR" dirty="0"/>
              <a:t> | </a:t>
            </a:r>
            <a:r>
              <a:rPr lang="pt-BR" dirty="0" err="1"/>
              <a:t>c</a:t>
            </a:r>
            <a:r>
              <a:rPr lang="pt-BR" dirty="0"/>
              <a:t>). Veja a equação abaixo: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16DDE-4614-E44C-A262-C23E8B23F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83412"/>
            <a:ext cx="4797028" cy="2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Como Funciona?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algn="just"/>
            <a:r>
              <a:rPr lang="pt-BR" dirty="0"/>
              <a:t>A partir de um conjunto de dados de treinamento de clima e a variável de segmentação correspondente ”Jogar" (sugerindo possibilidades de haver jogo ou </a:t>
            </a:r>
            <a:r>
              <a:rPr lang="pt-BR" dirty="0" err="1"/>
              <a:t>n</a:t>
            </a:r>
            <a:r>
              <a:rPr lang="en-US" dirty="0" err="1"/>
              <a:t>ão</a:t>
            </a:r>
            <a:r>
              <a:rPr lang="pt-BR" dirty="0"/>
              <a:t>). Agora, precisamos classificar se os jogadores jogarão ou não com base na condição climática.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DBE73-D71C-F041-A7FE-5C5865AD9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" y="3238230"/>
            <a:ext cx="9077853" cy="361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9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Como Funciona?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3068960"/>
            <a:ext cx="8640960" cy="3181454"/>
          </a:xfrm>
        </p:spPr>
        <p:txBody>
          <a:bodyPr anchor="ctr"/>
          <a:lstStyle/>
          <a:p>
            <a:pPr algn="just"/>
            <a:r>
              <a:rPr lang="pt-BR" dirty="0"/>
              <a:t>Etapa 1: converter o conjunto de dados em uma tabela de frequência;</a:t>
            </a:r>
          </a:p>
          <a:p>
            <a:pPr algn="just"/>
            <a:r>
              <a:rPr lang="pt-BR" dirty="0"/>
              <a:t>Passo 2: Criar a tabela de </a:t>
            </a:r>
            <a:r>
              <a:rPr lang="en-US" dirty="0"/>
              <a:t>“</a:t>
            </a:r>
            <a:r>
              <a:rPr lang="en-US" dirty="0" err="1"/>
              <a:t>Probabilidade</a:t>
            </a:r>
            <a:r>
              <a:rPr lang="en-US" dirty="0"/>
              <a:t>”</a:t>
            </a:r>
            <a:r>
              <a:rPr lang="pt-BR" dirty="0"/>
              <a:t> (</a:t>
            </a:r>
            <a:r>
              <a:rPr lang="pt-BR" i="1" dirty="0" err="1"/>
              <a:t>likelihood</a:t>
            </a:r>
            <a:r>
              <a:rPr lang="pt-BR" dirty="0"/>
              <a:t>) encontrando as probabilidades para cada atributo. Tal como a probabilidade de tempo nublado (</a:t>
            </a:r>
            <a:r>
              <a:rPr lang="pt-BR" i="1" dirty="0" err="1"/>
              <a:t>overcast</a:t>
            </a:r>
            <a:r>
              <a:rPr lang="pt-BR" i="1" dirty="0"/>
              <a:t>)</a:t>
            </a:r>
            <a:r>
              <a:rPr lang="pt-BR" dirty="0"/>
              <a:t> = 0,29 e a probabilidade de jogar de 0,64.</a:t>
            </a:r>
          </a:p>
          <a:p>
            <a:pPr algn="just"/>
            <a:r>
              <a:rPr lang="pt-BR" dirty="0"/>
              <a:t>Passo 3: Agora, usamos a equação de </a:t>
            </a:r>
            <a:r>
              <a:rPr lang="pt-BR" dirty="0" err="1"/>
              <a:t>Bayes</a:t>
            </a:r>
            <a:r>
              <a:rPr lang="pt-BR" dirty="0"/>
              <a:t> para calcular a probabilidade posterior de cada classe. </a:t>
            </a:r>
          </a:p>
          <a:p>
            <a:pPr algn="just"/>
            <a:r>
              <a:rPr lang="pt-BR" dirty="0"/>
              <a:t>A classe com a maior probabilidade posterior é o resultado da previsão.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28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Como Funciona?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3068960"/>
            <a:ext cx="8640960" cy="3181454"/>
          </a:xfrm>
        </p:spPr>
        <p:txBody>
          <a:bodyPr anchor="ctr"/>
          <a:lstStyle/>
          <a:p>
            <a:pPr algn="just"/>
            <a:r>
              <a:rPr lang="pt-BR" dirty="0"/>
              <a:t>Problema: Os jogadores irão jogar se o tempo estiver ensolarado. Esta afirmação está correta?</a:t>
            </a:r>
          </a:p>
          <a:p>
            <a:pPr algn="just"/>
            <a:r>
              <a:rPr lang="pt-BR" dirty="0"/>
              <a:t>Podemos resolvê-lo usando o método discutido de probabilidade posterior, onde:</a:t>
            </a:r>
          </a:p>
          <a:p>
            <a:pPr lvl="1" algn="just"/>
            <a:r>
              <a:rPr lang="pt-BR" dirty="0" err="1"/>
              <a:t>P</a:t>
            </a:r>
            <a:r>
              <a:rPr lang="pt-BR" dirty="0"/>
              <a:t> (Sim | Sol) = </a:t>
            </a:r>
            <a:r>
              <a:rPr lang="pt-BR" dirty="0" err="1"/>
              <a:t>P</a:t>
            </a:r>
            <a:r>
              <a:rPr lang="pt-BR" dirty="0"/>
              <a:t> (Sol | Sim) * </a:t>
            </a:r>
            <a:r>
              <a:rPr lang="pt-BR" dirty="0" err="1"/>
              <a:t>P</a:t>
            </a:r>
            <a:r>
              <a:rPr lang="pt-BR" dirty="0"/>
              <a:t> (Sim) / </a:t>
            </a:r>
            <a:r>
              <a:rPr lang="pt-BR" dirty="0" err="1"/>
              <a:t>P</a:t>
            </a:r>
            <a:r>
              <a:rPr lang="pt-BR" dirty="0"/>
              <a:t> (Sol);</a:t>
            </a:r>
          </a:p>
          <a:p>
            <a:pPr lvl="1" algn="just"/>
            <a:r>
              <a:rPr lang="pt-BR" dirty="0"/>
              <a:t>Aqui temos </a:t>
            </a:r>
            <a:r>
              <a:rPr lang="pt-BR" dirty="0" err="1"/>
              <a:t>P</a:t>
            </a:r>
            <a:r>
              <a:rPr lang="pt-BR" dirty="0"/>
              <a:t> (Ensolarado | Sim) = 3/9 = 0.33, </a:t>
            </a:r>
            <a:r>
              <a:rPr lang="pt-BR" dirty="0" err="1"/>
              <a:t>P</a:t>
            </a:r>
            <a:r>
              <a:rPr lang="pt-BR" dirty="0"/>
              <a:t> (Ensolarado) = 5/14 = 0.36, </a:t>
            </a:r>
            <a:r>
              <a:rPr lang="pt-BR" dirty="0" err="1"/>
              <a:t>P</a:t>
            </a:r>
            <a:r>
              <a:rPr lang="pt-BR" dirty="0"/>
              <a:t> (Sim) = 9/14 = 0.64;</a:t>
            </a:r>
          </a:p>
          <a:p>
            <a:pPr lvl="1" algn="just"/>
            <a:r>
              <a:rPr lang="pt-BR" dirty="0"/>
              <a:t>Agora, </a:t>
            </a:r>
            <a:r>
              <a:rPr lang="pt-BR" dirty="0" err="1"/>
              <a:t>P</a:t>
            </a:r>
            <a:r>
              <a:rPr lang="pt-BR" dirty="0"/>
              <a:t> (Sim | Sol) = 0,33 * 0,64 / 0,36 = 0,60, que tem maior probabilidade.</a:t>
            </a:r>
          </a:p>
          <a:p>
            <a:pPr lvl="1" algn="just"/>
            <a:endParaRPr lang="pt-BR" dirty="0"/>
          </a:p>
          <a:p>
            <a:pPr algn="just"/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usa um método similar para prever a probabilidade de classes diferentes baseadas em vários atributos. </a:t>
            </a:r>
          </a:p>
          <a:p>
            <a:pPr algn="just"/>
            <a:r>
              <a:rPr lang="pt-BR" dirty="0"/>
              <a:t>Este algoritmo é usado principalmente na classificação de texto e com problemas com várias classes.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92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5"/>
                </a:solidFill>
              </a:rPr>
              <a:t>Pr</a:t>
            </a:r>
            <a:r>
              <a:rPr lang="en-US" dirty="0" err="1">
                <a:solidFill>
                  <a:schemeClr val="accent5"/>
                </a:solidFill>
              </a:rPr>
              <a:t>ós</a:t>
            </a:r>
            <a:r>
              <a:rPr lang="en-US" dirty="0">
                <a:solidFill>
                  <a:schemeClr val="accent5"/>
                </a:solidFill>
              </a:rPr>
              <a:t> e Contras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2348880"/>
            <a:ext cx="8640960" cy="3901534"/>
          </a:xfrm>
        </p:spPr>
        <p:txBody>
          <a:bodyPr anchor="ctr"/>
          <a:lstStyle/>
          <a:p>
            <a:pPr algn="just"/>
            <a:r>
              <a:rPr lang="pt-BR" dirty="0"/>
              <a:t>É fácil e rápido prever a classe do conjunto de dados de teste. Ele também funciona bem na previsão de </a:t>
            </a:r>
            <a:r>
              <a:rPr lang="pt-BR" dirty="0" err="1"/>
              <a:t>multi</a:t>
            </a:r>
            <a:r>
              <a:rPr lang="pt-BR" dirty="0"/>
              <a:t> classe.</a:t>
            </a:r>
          </a:p>
          <a:p>
            <a:pPr algn="just"/>
            <a:r>
              <a:rPr lang="pt-BR" dirty="0"/>
              <a:t>Quando a suposição de independência é válida, um classificador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apresenta uma melhor comparação com outros modelos, como a regressão logística, e você precisa de menos dados de treinamento.</a:t>
            </a:r>
          </a:p>
          <a:p>
            <a:pPr algn="just"/>
            <a:r>
              <a:rPr lang="pt-BR" dirty="0"/>
              <a:t>Ele funciona bem no caso de variáveis ​​de entrada categóricas em comparação com variáveis ​​numéricas. Para variáveis ​​numéricas, a distribuição normal é assumida (curva de sino, que é uma forte suposição).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926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5"/>
                </a:solidFill>
              </a:rPr>
              <a:t>Pr</a:t>
            </a:r>
            <a:r>
              <a:rPr lang="en-US" dirty="0" err="1">
                <a:solidFill>
                  <a:schemeClr val="accent5"/>
                </a:solidFill>
              </a:rPr>
              <a:t>ós</a:t>
            </a:r>
            <a:r>
              <a:rPr lang="en-US" dirty="0">
                <a:solidFill>
                  <a:schemeClr val="accent5"/>
                </a:solidFill>
              </a:rPr>
              <a:t> e Contras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700808"/>
            <a:ext cx="8640960" cy="4549606"/>
          </a:xfrm>
        </p:spPr>
        <p:txBody>
          <a:bodyPr anchor="ctr"/>
          <a:lstStyle/>
          <a:p>
            <a:pPr algn="just"/>
            <a:r>
              <a:rPr lang="pt-BR" dirty="0"/>
              <a:t>Se a variável categórica tiver uma categoria (no conjunto de dados de teste), que não foi observada no conjunto de dados de treinamento, o modelo atribuirá uma probabilidade 0 (zero) e não poderá fazer uma previsão. </a:t>
            </a:r>
          </a:p>
          <a:p>
            <a:pPr algn="just"/>
            <a:r>
              <a:rPr lang="pt-BR" dirty="0"/>
              <a:t>Isso é geralmente conhecido como "</a:t>
            </a:r>
            <a:r>
              <a:rPr lang="pt-BR" dirty="0" err="1"/>
              <a:t>Freqüência</a:t>
            </a:r>
            <a:r>
              <a:rPr lang="pt-BR" dirty="0"/>
              <a:t> Zero". Para resolver isso, podemos usar a técnica de suavização. Uma das técnicas de suavização mais simples é chamada de estimativa de Laplace.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213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dirty="0" err="1"/>
              <a:t>Árvores</a:t>
            </a:r>
            <a:r>
              <a:rPr lang="en-US" dirty="0"/>
              <a:t> de </a:t>
            </a:r>
            <a:r>
              <a:rPr lang="en-US" dirty="0" err="1"/>
              <a:t>decisão</a:t>
            </a:r>
            <a:endParaRPr lang="en-US" dirty="0"/>
          </a:p>
          <a:p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Naive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Bayes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Machines</a:t>
            </a:r>
            <a:endParaRPr lang="pt-BR" dirty="0"/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0640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5"/>
                </a:solidFill>
              </a:rPr>
              <a:t>Pr</a:t>
            </a:r>
            <a:r>
              <a:rPr lang="en-US" dirty="0" err="1">
                <a:solidFill>
                  <a:schemeClr val="accent5"/>
                </a:solidFill>
              </a:rPr>
              <a:t>ós</a:t>
            </a:r>
            <a:r>
              <a:rPr lang="en-US" dirty="0">
                <a:solidFill>
                  <a:schemeClr val="accent5"/>
                </a:solidFill>
              </a:rPr>
              <a:t> e Contras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4693622"/>
          </a:xfrm>
        </p:spPr>
        <p:txBody>
          <a:bodyPr anchor="ctr"/>
          <a:lstStyle/>
          <a:p>
            <a:pPr algn="just"/>
            <a:r>
              <a:rPr lang="pt-BR" dirty="0"/>
              <a:t>Por outro lado, 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também é conhecido como mau estimador, de modo que as saídas de probabilidade do não devem ser levadas muito a sério.</a:t>
            </a:r>
          </a:p>
          <a:p>
            <a:pPr algn="just"/>
            <a:r>
              <a:rPr lang="pt-BR" dirty="0"/>
              <a:t>Outra limitação do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é a hipótese de </a:t>
            </a:r>
            <a:r>
              <a:rPr lang="pt-BR" dirty="0" err="1"/>
              <a:t>preditores</a:t>
            </a:r>
            <a:r>
              <a:rPr lang="pt-BR" dirty="0"/>
              <a:t> independentes. Na vida real, é quase impossível obtermos um conjunto de </a:t>
            </a:r>
            <a:r>
              <a:rPr lang="pt-BR" dirty="0" err="1"/>
              <a:t>preditores</a:t>
            </a:r>
            <a:r>
              <a:rPr lang="pt-BR" dirty="0"/>
              <a:t> completamente independentes.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9714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A67EFE-F409-9A41-847B-FFF84D2A75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37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O que é SVM?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algn="just"/>
            <a:r>
              <a:rPr lang="pt-BR" dirty="0"/>
              <a:t>É um algoritmo de aprendizado de máquina supervisionado que é utilizado, principalmente, para problemas de </a:t>
            </a:r>
            <a:r>
              <a:rPr lang="pt-BR" b="1" dirty="0"/>
              <a:t>classificação</a:t>
            </a:r>
            <a:r>
              <a:rPr lang="pt-BR" dirty="0"/>
              <a:t> ou </a:t>
            </a:r>
            <a:r>
              <a:rPr lang="pt-BR" b="1" dirty="0"/>
              <a:t>regressão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Com a existência de duas ou mais classes rotuladas de dados, ele age como um classificador </a:t>
            </a:r>
            <a:r>
              <a:rPr lang="pt-BR" b="1" dirty="0"/>
              <a:t>discriminativo</a:t>
            </a:r>
            <a:r>
              <a:rPr lang="pt-BR" dirty="0"/>
              <a:t>, formalmente definido por um </a:t>
            </a:r>
            <a:r>
              <a:rPr lang="pt-BR" b="1" dirty="0"/>
              <a:t>hiperplano ideal </a:t>
            </a:r>
            <a:r>
              <a:rPr lang="pt-BR" dirty="0"/>
              <a:t>que separa todas as classes;</a:t>
            </a:r>
          </a:p>
          <a:p>
            <a:pPr algn="just"/>
            <a:r>
              <a:rPr lang="pt-BR" dirty="0"/>
              <a:t>Novos exemplos que são então mapeados para o </a:t>
            </a:r>
            <a:r>
              <a:rPr lang="pt-BR" b="1" dirty="0"/>
              <a:t>mesmo espaço </a:t>
            </a:r>
            <a:r>
              <a:rPr lang="pt-BR" dirty="0"/>
              <a:t>podem ser categorizados com base em </a:t>
            </a:r>
            <a:r>
              <a:rPr lang="pt-BR" b="1" dirty="0"/>
              <a:t>qual lado da lacuna </a:t>
            </a:r>
            <a:r>
              <a:rPr lang="pt-BR" dirty="0"/>
              <a:t>eles se encontram.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3367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O que são </a:t>
            </a:r>
            <a:r>
              <a:rPr lang="pt-BR" i="1" dirty="0" err="1">
                <a:solidFill>
                  <a:schemeClr val="accent5"/>
                </a:solidFill>
              </a:rPr>
              <a:t>Support</a:t>
            </a:r>
            <a:r>
              <a:rPr lang="pt-BR" i="1" dirty="0">
                <a:solidFill>
                  <a:schemeClr val="accent5"/>
                </a:solidFill>
              </a:rPr>
              <a:t> </a:t>
            </a:r>
            <a:r>
              <a:rPr lang="pt-BR" i="1" dirty="0" err="1">
                <a:solidFill>
                  <a:schemeClr val="accent5"/>
                </a:solidFill>
              </a:rPr>
              <a:t>Vectors</a:t>
            </a:r>
            <a:r>
              <a:rPr lang="pt-BR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201614"/>
            <a:ext cx="8640960" cy="3019474"/>
          </a:xfrm>
        </p:spPr>
        <p:txBody>
          <a:bodyPr anchor="ctr"/>
          <a:lstStyle/>
          <a:p>
            <a:pPr algn="just"/>
            <a:r>
              <a:rPr lang="pt-BR" dirty="0"/>
              <a:t>Os </a:t>
            </a:r>
            <a:r>
              <a:rPr lang="pt-BR" b="1" dirty="0"/>
              <a:t>vetores de suporte </a:t>
            </a:r>
            <a:r>
              <a:rPr lang="pt-BR" dirty="0"/>
              <a:t>são os pontos de dados mais próximos do hiperplano; os pontos de um conjunto de dados que, se removidos, alterariam a posição do hiperplano divisor;</a:t>
            </a:r>
          </a:p>
          <a:p>
            <a:pPr algn="just"/>
            <a:r>
              <a:rPr lang="pt-BR" dirty="0"/>
              <a:t>Por causa disso, eles podem ser considerados os elementos críticos de um conjunto de dados, são eles que nos ajudam a construir nosso SVM.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77072"/>
            <a:ext cx="6340145" cy="26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O que são </a:t>
            </a:r>
            <a:r>
              <a:rPr lang="pt-BR" i="1" dirty="0">
                <a:solidFill>
                  <a:schemeClr val="accent5"/>
                </a:solidFill>
              </a:rPr>
              <a:t>Hiperplanos</a:t>
            </a:r>
            <a:r>
              <a:rPr lang="pt-BR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201614"/>
            <a:ext cx="8640960" cy="2731442"/>
          </a:xfrm>
        </p:spPr>
        <p:txBody>
          <a:bodyPr anchor="ctr"/>
          <a:lstStyle/>
          <a:p>
            <a:pPr algn="just"/>
            <a:r>
              <a:rPr lang="pt-BR" dirty="0"/>
              <a:t>A geometria nos diz que um hiperplano é um subespaço de uma dimensão menor que seu espaço de ambiente;</a:t>
            </a:r>
          </a:p>
          <a:p>
            <a:pPr algn="just"/>
            <a:r>
              <a:rPr lang="pt-BR" dirty="0"/>
              <a:t>Por exemplo, um hiperplano de um espaço </a:t>
            </a:r>
            <a:r>
              <a:rPr lang="pt-BR" b="1" i="1" dirty="0"/>
              <a:t>n-dimensional</a:t>
            </a:r>
            <a:r>
              <a:rPr lang="pt-BR" dirty="0"/>
              <a:t> é um subconjunto plano com dimensão </a:t>
            </a:r>
            <a:r>
              <a:rPr lang="pt-BR" b="1" i="1" dirty="0"/>
              <a:t>n-1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Simplificando, é como se um hiperplano separasse o espaço em dois meios espaços (classificador binário).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933057"/>
            <a:ext cx="657757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2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Classificação Linear vs. Não Linear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anchor="t"/>
          <a:lstStyle/>
          <a:p>
            <a:pPr algn="just"/>
            <a:r>
              <a:rPr lang="pt-BR" dirty="0"/>
              <a:t>Às vezes nossos dados são </a:t>
            </a:r>
            <a:r>
              <a:rPr lang="pt-BR" b="1" dirty="0"/>
              <a:t>linearmente separáveis</a:t>
            </a:r>
            <a:r>
              <a:rPr lang="pt-BR" dirty="0"/>
              <a:t>. Isso significa que, para </a:t>
            </a:r>
            <a:r>
              <a:rPr lang="pt-BR" b="1" dirty="0"/>
              <a:t>N classes</a:t>
            </a:r>
            <a:r>
              <a:rPr lang="pt-BR" dirty="0"/>
              <a:t> com </a:t>
            </a:r>
            <a:r>
              <a:rPr lang="pt-BR" b="1" dirty="0"/>
              <a:t>recursos M</a:t>
            </a:r>
            <a:r>
              <a:rPr lang="pt-BR" dirty="0"/>
              <a:t>, podemos aprender um mapeamento que é uma combinação linear (tal como </a:t>
            </a:r>
            <a:r>
              <a:rPr lang="pt-BR" b="1" i="1" dirty="0"/>
              <a:t>w = </a:t>
            </a:r>
            <a:r>
              <a:rPr lang="pt-BR" b="1" i="1" dirty="0" err="1"/>
              <a:t>mx</a:t>
            </a:r>
            <a:r>
              <a:rPr lang="pt-BR" b="1" i="1" dirty="0"/>
              <a:t> + b</a:t>
            </a:r>
            <a:r>
              <a:rPr lang="pt-BR" dirty="0"/>
              <a:t>). Ou até mesmo um hiperplano multidimensional (</a:t>
            </a:r>
            <a:r>
              <a:rPr lang="pt-BR" b="1" i="1" dirty="0"/>
              <a:t>y = x + z + b + </a:t>
            </a:r>
            <a:r>
              <a:rPr lang="pt-BR" b="1" i="1" dirty="0" err="1"/>
              <a:t>q</a:t>
            </a:r>
            <a:r>
              <a:rPr lang="pt-BR" dirty="0"/>
              <a:t>);</a:t>
            </a:r>
          </a:p>
          <a:p>
            <a:pPr algn="just"/>
            <a:r>
              <a:rPr lang="pt-BR" dirty="0"/>
              <a:t>Não importa quantas dimensões/recursos tenham um conjunto de classes, podemos representar o mapeamento usando uma </a:t>
            </a:r>
            <a:r>
              <a:rPr lang="pt-BR" b="1" dirty="0"/>
              <a:t>função linear;</a:t>
            </a:r>
            <a:endParaRPr lang="pt-BR" dirty="0"/>
          </a:p>
          <a:p>
            <a:pPr algn="just"/>
            <a:r>
              <a:rPr lang="pt-BR" dirty="0"/>
              <a:t>Mas às vezes não é. Como se houvesse um mapeamento quadrático. Felizmente para nós, os </a:t>
            </a:r>
            <a:r>
              <a:rPr lang="pt-BR" dirty="0" err="1"/>
              <a:t>SVMs</a:t>
            </a:r>
            <a:r>
              <a:rPr lang="pt-BR" dirty="0"/>
              <a:t> podem executar eficientemente uma classificação não-linear usando o que é chamado de </a:t>
            </a:r>
            <a:r>
              <a:rPr lang="pt-BR" b="1" dirty="0"/>
              <a:t>truque do </a:t>
            </a:r>
            <a:r>
              <a:rPr lang="pt-BR" b="1" dirty="0" err="1"/>
              <a:t>kernel</a:t>
            </a:r>
            <a:r>
              <a:rPr lang="pt-BR" dirty="0"/>
              <a:t>.</a:t>
            </a:r>
            <a:endParaRPr lang="pt-BR" sz="24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334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Classificação Linear vs. Não Linear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5" y="1916832"/>
            <a:ext cx="7717909" cy="39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5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/>
          <a:p>
            <a:r>
              <a:rPr lang="pt-BR" sz="3200" dirty="0">
                <a:solidFill>
                  <a:schemeClr val="accent5"/>
                </a:solidFill>
              </a:rPr>
              <a:t>SVM comparado a outras técnicas em 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Via de regra, </a:t>
            </a:r>
            <a:r>
              <a:rPr lang="pt-BR" dirty="0" err="1"/>
              <a:t>SVMs</a:t>
            </a:r>
            <a:r>
              <a:rPr lang="pt-BR" dirty="0"/>
              <a:t> são ótimos para conjuntos de dados </a:t>
            </a:r>
            <a:r>
              <a:rPr lang="pt-BR" b="1" dirty="0"/>
              <a:t>relativamente pequenos </a:t>
            </a:r>
            <a:r>
              <a:rPr lang="pt-BR" dirty="0"/>
              <a:t>com </a:t>
            </a:r>
            <a:r>
              <a:rPr lang="pt-BR" b="1" dirty="0"/>
              <a:t>menos valores discrepantes;</a:t>
            </a:r>
            <a:endParaRPr lang="pt-BR" dirty="0"/>
          </a:p>
          <a:p>
            <a:r>
              <a:rPr lang="pt-BR" dirty="0"/>
              <a:t>Outros algoritmos ( tais como florestas aleatórias, redes neurais profundas, etc.) exigem mais dados, mas quase sempre apresentam modelos muito robustos;</a:t>
            </a:r>
          </a:p>
          <a:p>
            <a:r>
              <a:rPr lang="pt-BR" dirty="0"/>
              <a:t>A decisão de qual classificador usar depende do seu conjunto de dados e da </a:t>
            </a:r>
            <a:r>
              <a:rPr lang="pt-BR" b="1" dirty="0"/>
              <a:t>complexidade</a:t>
            </a:r>
            <a:r>
              <a:rPr lang="pt-BR" dirty="0"/>
              <a:t> geral do problema;</a:t>
            </a:r>
          </a:p>
          <a:p>
            <a:r>
              <a:rPr lang="pt-BR" dirty="0"/>
              <a:t>"A otimização prematura é a raiz de todo o mal (ou pelo menos a maior parte dela) na programação." - Donald </a:t>
            </a:r>
            <a:r>
              <a:rPr lang="pt-BR" dirty="0" err="1"/>
              <a:t>Knuth</a:t>
            </a:r>
            <a:r>
              <a:rPr lang="pt-BR" dirty="0"/>
              <a:t> (discurso do prêmio de Turing 1974)</a:t>
            </a:r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7021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pt-BR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sz="2800" dirty="0" err="1">
                <a:solidFill>
                  <a:schemeClr val="accent5"/>
                </a:solidFill>
              </a:rPr>
              <a:t>Classificadores</a:t>
            </a:r>
            <a:r>
              <a:rPr lang="en-US" altLang="pt-BR" sz="2800" dirty="0">
                <a:solidFill>
                  <a:schemeClr val="accent5"/>
                </a:solidFill>
              </a:rPr>
              <a:t> </a:t>
            </a:r>
            <a:r>
              <a:rPr lang="en-US" altLang="pt-BR" sz="2800" dirty="0" err="1">
                <a:solidFill>
                  <a:schemeClr val="accent5"/>
                </a:solidFill>
              </a:rPr>
              <a:t>Lineares</a:t>
            </a:r>
            <a:endParaRPr lang="en-US" altLang="pt-BR" sz="2800" dirty="0">
              <a:solidFill>
                <a:schemeClr val="accent5"/>
              </a:solidFill>
            </a:endParaRPr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59392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59392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593986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  <p:sp>
        <p:nvSpPr>
          <p:cNvPr id="593987" name="Oval 67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8" name="Oval 68"/>
          <p:cNvSpPr>
            <a:spLocks noChangeAspect="1" noChangeArrowheads="1"/>
          </p:cNvSpPr>
          <p:nvPr/>
        </p:nvSpPr>
        <p:spPr bwMode="auto">
          <a:xfrm rot="5895381">
            <a:off x="914556" y="2392379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2438400" y="219868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31" name="Line 11"/>
          <p:cNvSpPr>
            <a:spLocks noChangeShapeType="1"/>
          </p:cNvSpPr>
          <p:nvPr/>
        </p:nvSpPr>
        <p:spPr bwMode="auto">
          <a:xfrm flipV="1">
            <a:off x="2324100" y="5476928"/>
            <a:ext cx="3924300" cy="4030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  <p:sp>
        <p:nvSpPr>
          <p:cNvPr id="59393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7" name="Oval 17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8" name="Oval 18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9" name="Oval 19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0" name="Oval 20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1" name="Oval 21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2" name="Oval 22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3" name="Oval 23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9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0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2" name="Oval 32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4" name="Oval 34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5" name="Oval 35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8" name="Oval 38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9" name="Oval 39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2" name="Oval 4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3" name="Oval 4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4" name="Oval 4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5" name="Oval 4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6" name="Oval 4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7" name="Oval 4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8" name="Oval 4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0" name="Oval 50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1" name="Oval 51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2" name="Oval 52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3" name="Oval 53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5" name="Oval 5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6" name="Oval 5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8" name="Oval 5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0" name="Oval 6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2" name="Oval 62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3" name="Oval 63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4" name="Text Box 64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593991" name="Text Box 7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3992" name="Text Box 72"/>
          <p:cNvSpPr txBox="1">
            <a:spLocks noChangeArrowheads="1"/>
          </p:cNvSpPr>
          <p:nvPr/>
        </p:nvSpPr>
        <p:spPr bwMode="auto">
          <a:xfrm>
            <a:off x="6400800" y="3352800"/>
            <a:ext cx="2209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pt-BR" dirty="0"/>
              <a:t>Como </a:t>
            </a:r>
            <a:r>
              <a:rPr lang="en-US" altLang="pt-BR" dirty="0" err="1"/>
              <a:t>pode</a:t>
            </a:r>
            <a:r>
              <a:rPr lang="en-US" altLang="pt-BR" dirty="0"/>
              <a:t> se </a:t>
            </a:r>
            <a:r>
              <a:rPr lang="en-US" altLang="pt-BR" dirty="0" err="1"/>
              <a:t>classificar</a:t>
            </a:r>
            <a:r>
              <a:rPr lang="en-US" altLang="pt-BR" dirty="0"/>
              <a:t> </a:t>
            </a:r>
            <a:r>
              <a:rPr lang="en-US" altLang="pt-BR" dirty="0" err="1"/>
              <a:t>esses</a:t>
            </a:r>
            <a:r>
              <a:rPr lang="en-US" altLang="pt-BR" dirty="0"/>
              <a:t> dados?</a:t>
            </a:r>
          </a:p>
        </p:txBody>
      </p:sp>
    </p:spTree>
    <p:extLst>
      <p:ext uri="{BB962C8B-B14F-4D97-AF65-F5344CB8AC3E}">
        <p14:creationId xmlns:p14="http://schemas.microsoft.com/office/powerpoint/2010/main" val="2481337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pt-BR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sz="2800" dirty="0" err="1">
                <a:solidFill>
                  <a:schemeClr val="accent5"/>
                </a:solidFill>
              </a:rPr>
              <a:t>Classificadores</a:t>
            </a:r>
            <a:r>
              <a:rPr lang="en-US" altLang="pt-BR" sz="2800" dirty="0">
                <a:solidFill>
                  <a:schemeClr val="accent5"/>
                </a:solidFill>
              </a:rPr>
              <a:t> </a:t>
            </a:r>
            <a:r>
              <a:rPr lang="en-US" altLang="pt-BR" sz="2800" dirty="0" err="1">
                <a:solidFill>
                  <a:schemeClr val="accent5"/>
                </a:solidFill>
              </a:rPr>
              <a:t>Lineares</a:t>
            </a:r>
            <a:endParaRPr lang="en-US" altLang="pt-BR" sz="2800" dirty="0">
              <a:solidFill>
                <a:schemeClr val="accent5"/>
              </a:solidFill>
            </a:endParaRPr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59392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59392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593986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  <p:sp>
        <p:nvSpPr>
          <p:cNvPr id="593987" name="Oval 67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8" name="Oval 68"/>
          <p:cNvSpPr>
            <a:spLocks noChangeAspect="1" noChangeArrowheads="1"/>
          </p:cNvSpPr>
          <p:nvPr/>
        </p:nvSpPr>
        <p:spPr bwMode="auto">
          <a:xfrm rot="5895381">
            <a:off x="914556" y="2392379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2438400" y="219868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31" name="Line 11"/>
          <p:cNvSpPr>
            <a:spLocks noChangeShapeType="1"/>
          </p:cNvSpPr>
          <p:nvPr/>
        </p:nvSpPr>
        <p:spPr bwMode="auto">
          <a:xfrm flipV="1">
            <a:off x="2324100" y="5476928"/>
            <a:ext cx="3924300" cy="4030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  <p:sp>
        <p:nvSpPr>
          <p:cNvPr id="59393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7" name="Oval 17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8" name="Oval 18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9" name="Oval 19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0" name="Oval 20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1" name="Oval 21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2" name="Oval 22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3" name="Oval 23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9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0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2" name="Oval 32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4" name="Oval 34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5" name="Oval 35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8" name="Oval 38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9" name="Oval 39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2" name="Oval 4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3" name="Oval 4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4" name="Oval 4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5" name="Oval 4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6" name="Oval 4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7" name="Oval 4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8" name="Oval 4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0" name="Oval 50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1" name="Oval 51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2" name="Oval 52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3" name="Oval 53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5" name="Oval 5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6" name="Oval 5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8" name="Oval 5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0" name="Oval 6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2" name="Oval 62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3" name="Oval 63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4" name="Text Box 64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593991" name="Text Box 7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3992" name="Text Box 72"/>
          <p:cNvSpPr txBox="1">
            <a:spLocks noChangeArrowheads="1"/>
          </p:cNvSpPr>
          <p:nvPr/>
        </p:nvSpPr>
        <p:spPr bwMode="auto">
          <a:xfrm>
            <a:off x="6400800" y="3352800"/>
            <a:ext cx="2209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pt-BR" dirty="0"/>
              <a:t>Como </a:t>
            </a:r>
            <a:r>
              <a:rPr lang="en-US" altLang="pt-BR" dirty="0" err="1"/>
              <a:t>pode</a:t>
            </a:r>
            <a:r>
              <a:rPr lang="en-US" altLang="pt-BR" dirty="0"/>
              <a:t> se </a:t>
            </a:r>
            <a:r>
              <a:rPr lang="en-US" altLang="pt-BR" dirty="0" err="1"/>
              <a:t>classificar</a:t>
            </a:r>
            <a:r>
              <a:rPr lang="en-US" altLang="pt-BR" dirty="0"/>
              <a:t> </a:t>
            </a:r>
            <a:r>
              <a:rPr lang="en-US" altLang="pt-BR" dirty="0" err="1"/>
              <a:t>esses</a:t>
            </a:r>
            <a:r>
              <a:rPr lang="en-US" altLang="pt-BR" dirty="0"/>
              <a:t> dados?</a:t>
            </a:r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V="1">
            <a:off x="2438401" y="2209800"/>
            <a:ext cx="3276600" cy="33074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07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Ferramentais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45D911-FCE4-1F41-88C9-92E7F75F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643664"/>
            <a:ext cx="2367384" cy="2367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83FF46-CCAA-AD44-BABF-8B6888329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488072"/>
            <a:ext cx="2678569" cy="2678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88925"/>
            <a:ext cx="2577093" cy="25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9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sz="2800" dirty="0" err="1">
                <a:solidFill>
                  <a:schemeClr val="accent5"/>
                </a:solidFill>
              </a:rPr>
              <a:t>Classificadores</a:t>
            </a:r>
            <a:r>
              <a:rPr lang="en-US" altLang="pt-BR" sz="2800" dirty="0">
                <a:solidFill>
                  <a:schemeClr val="accent5"/>
                </a:solidFill>
              </a:rPr>
              <a:t> </a:t>
            </a:r>
            <a:r>
              <a:rPr lang="en-US" altLang="pt-BR" sz="2800" dirty="0" err="1">
                <a:solidFill>
                  <a:schemeClr val="accent5"/>
                </a:solidFill>
              </a:rPr>
              <a:t>Lineares</a:t>
            </a:r>
            <a:endParaRPr lang="en-US" altLang="pt-BR" sz="2800" dirty="0">
              <a:solidFill>
                <a:schemeClr val="accent5"/>
              </a:solidFill>
            </a:endParaRPr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59392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59392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593986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  <p:sp>
        <p:nvSpPr>
          <p:cNvPr id="593987" name="Oval 67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8" name="Oval 68"/>
          <p:cNvSpPr>
            <a:spLocks noChangeAspect="1" noChangeArrowheads="1"/>
          </p:cNvSpPr>
          <p:nvPr/>
        </p:nvSpPr>
        <p:spPr bwMode="auto">
          <a:xfrm rot="5895381">
            <a:off x="914556" y="2392379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2438400" y="219868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31" name="Line 11"/>
          <p:cNvSpPr>
            <a:spLocks noChangeShapeType="1"/>
          </p:cNvSpPr>
          <p:nvPr/>
        </p:nvSpPr>
        <p:spPr bwMode="auto">
          <a:xfrm flipV="1">
            <a:off x="2324100" y="5476928"/>
            <a:ext cx="3924300" cy="4030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  <p:sp>
        <p:nvSpPr>
          <p:cNvPr id="59393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7" name="Oval 17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8" name="Oval 18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9" name="Oval 19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0" name="Oval 20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1" name="Oval 21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2" name="Oval 22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3" name="Oval 23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9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0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2" name="Oval 32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4" name="Oval 34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5" name="Oval 35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8" name="Oval 38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9" name="Oval 39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2" name="Oval 4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3" name="Oval 4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4" name="Oval 4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5" name="Oval 4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6" name="Oval 4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7" name="Oval 4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8" name="Oval 4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0" name="Oval 50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1" name="Oval 51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2" name="Oval 52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3" name="Oval 53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5" name="Oval 5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6" name="Oval 5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8" name="Oval 5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0" name="Oval 6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2" name="Oval 62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3" name="Oval 63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4" name="Text Box 64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593991" name="Text Box 7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3992" name="Text Box 72"/>
          <p:cNvSpPr txBox="1">
            <a:spLocks noChangeArrowheads="1"/>
          </p:cNvSpPr>
          <p:nvPr/>
        </p:nvSpPr>
        <p:spPr bwMode="auto">
          <a:xfrm>
            <a:off x="6400800" y="3352800"/>
            <a:ext cx="2209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pt-BR" dirty="0"/>
              <a:t>Como </a:t>
            </a:r>
            <a:r>
              <a:rPr lang="en-US" altLang="pt-BR" dirty="0" err="1"/>
              <a:t>pode</a:t>
            </a:r>
            <a:r>
              <a:rPr lang="en-US" altLang="pt-BR" dirty="0"/>
              <a:t> se </a:t>
            </a:r>
            <a:r>
              <a:rPr lang="en-US" altLang="pt-BR" dirty="0" err="1"/>
              <a:t>classificar</a:t>
            </a:r>
            <a:r>
              <a:rPr lang="en-US" altLang="pt-BR" dirty="0"/>
              <a:t> </a:t>
            </a:r>
            <a:r>
              <a:rPr lang="en-US" altLang="pt-BR" dirty="0" err="1"/>
              <a:t>esses</a:t>
            </a:r>
            <a:r>
              <a:rPr lang="en-US" altLang="pt-BR" dirty="0"/>
              <a:t> dados?</a:t>
            </a:r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309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pt-BR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sz="2800" dirty="0" err="1">
                <a:solidFill>
                  <a:schemeClr val="accent5"/>
                </a:solidFill>
              </a:rPr>
              <a:t>Classificadores</a:t>
            </a:r>
            <a:r>
              <a:rPr lang="en-US" altLang="pt-BR" sz="2800" dirty="0">
                <a:solidFill>
                  <a:schemeClr val="accent5"/>
                </a:solidFill>
              </a:rPr>
              <a:t> </a:t>
            </a:r>
            <a:r>
              <a:rPr lang="en-US" altLang="pt-BR" sz="2800" dirty="0" err="1">
                <a:solidFill>
                  <a:schemeClr val="accent5"/>
                </a:solidFill>
              </a:rPr>
              <a:t>Lineares</a:t>
            </a:r>
            <a:endParaRPr lang="en-US" altLang="pt-BR" sz="2800" dirty="0">
              <a:solidFill>
                <a:schemeClr val="accent5"/>
              </a:solidFill>
            </a:endParaRPr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59392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59392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593986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  <p:sp>
        <p:nvSpPr>
          <p:cNvPr id="593987" name="Oval 67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8" name="Oval 68"/>
          <p:cNvSpPr>
            <a:spLocks noChangeAspect="1" noChangeArrowheads="1"/>
          </p:cNvSpPr>
          <p:nvPr/>
        </p:nvSpPr>
        <p:spPr bwMode="auto">
          <a:xfrm rot="5895381">
            <a:off x="914556" y="2392379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2438400" y="219868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31" name="Line 11"/>
          <p:cNvSpPr>
            <a:spLocks noChangeShapeType="1"/>
          </p:cNvSpPr>
          <p:nvPr/>
        </p:nvSpPr>
        <p:spPr bwMode="auto">
          <a:xfrm flipV="1">
            <a:off x="2324100" y="5476928"/>
            <a:ext cx="3924300" cy="4030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  <p:sp>
        <p:nvSpPr>
          <p:cNvPr id="59393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7" name="Oval 17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8" name="Oval 18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9" name="Oval 19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0" name="Oval 20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1" name="Oval 21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2" name="Oval 22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3" name="Oval 23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9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0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2" name="Oval 32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4" name="Oval 34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5" name="Oval 35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8" name="Oval 38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9" name="Oval 39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2" name="Oval 4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3" name="Oval 4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4" name="Oval 4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5" name="Oval 4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6" name="Oval 4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7" name="Oval 4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8" name="Oval 4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0" name="Oval 50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1" name="Oval 51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2" name="Oval 52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3" name="Oval 53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5" name="Oval 5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6" name="Oval 5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8" name="Oval 5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0" name="Oval 6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2" name="Oval 62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3" name="Oval 63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4" name="Text Box 64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593991" name="Text Box 7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3992" name="Text Box 72"/>
          <p:cNvSpPr txBox="1">
            <a:spLocks noChangeArrowheads="1"/>
          </p:cNvSpPr>
          <p:nvPr/>
        </p:nvSpPr>
        <p:spPr bwMode="auto">
          <a:xfrm>
            <a:off x="6400800" y="3352800"/>
            <a:ext cx="2209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pt-BR" dirty="0"/>
              <a:t>Como </a:t>
            </a:r>
            <a:r>
              <a:rPr lang="en-US" altLang="pt-BR" dirty="0" err="1"/>
              <a:t>pode</a:t>
            </a:r>
            <a:r>
              <a:rPr lang="en-US" altLang="pt-BR" dirty="0"/>
              <a:t> se </a:t>
            </a:r>
            <a:r>
              <a:rPr lang="en-US" altLang="pt-BR" dirty="0" err="1"/>
              <a:t>classificar</a:t>
            </a:r>
            <a:r>
              <a:rPr lang="en-US" altLang="pt-BR" dirty="0"/>
              <a:t> </a:t>
            </a:r>
            <a:r>
              <a:rPr lang="en-US" altLang="pt-BR" dirty="0" err="1"/>
              <a:t>esses</a:t>
            </a:r>
            <a:r>
              <a:rPr lang="en-US" altLang="pt-BR" dirty="0"/>
              <a:t> dados?</a:t>
            </a:r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010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sz="2800" dirty="0" err="1">
                <a:solidFill>
                  <a:schemeClr val="accent5"/>
                </a:solidFill>
              </a:rPr>
              <a:t>Classificadores</a:t>
            </a:r>
            <a:r>
              <a:rPr lang="en-US" altLang="pt-BR" sz="2800" dirty="0">
                <a:solidFill>
                  <a:schemeClr val="accent5"/>
                </a:solidFill>
              </a:rPr>
              <a:t> </a:t>
            </a:r>
            <a:r>
              <a:rPr lang="en-US" altLang="pt-BR" sz="2800" dirty="0" err="1">
                <a:solidFill>
                  <a:schemeClr val="accent5"/>
                </a:solidFill>
              </a:rPr>
              <a:t>Lineares</a:t>
            </a:r>
            <a:endParaRPr lang="en-US" altLang="pt-BR" sz="2800" dirty="0">
              <a:solidFill>
                <a:schemeClr val="accent5"/>
              </a:solidFill>
            </a:endParaRPr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59392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59392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593986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  <p:sp>
        <p:nvSpPr>
          <p:cNvPr id="593987" name="Oval 67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8" name="Oval 68"/>
          <p:cNvSpPr>
            <a:spLocks noChangeAspect="1" noChangeArrowheads="1"/>
          </p:cNvSpPr>
          <p:nvPr/>
        </p:nvSpPr>
        <p:spPr bwMode="auto">
          <a:xfrm rot="5895381">
            <a:off x="914556" y="2392379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2438400" y="219868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31" name="Line 11"/>
          <p:cNvSpPr>
            <a:spLocks noChangeShapeType="1"/>
          </p:cNvSpPr>
          <p:nvPr/>
        </p:nvSpPr>
        <p:spPr bwMode="auto">
          <a:xfrm flipV="1">
            <a:off x="2324100" y="5476928"/>
            <a:ext cx="3924300" cy="4030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  <p:sp>
        <p:nvSpPr>
          <p:cNvPr id="59393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7" name="Oval 17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8" name="Oval 18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9" name="Oval 19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0" name="Oval 20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1" name="Oval 21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2" name="Oval 22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3" name="Oval 23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9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0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2" name="Oval 32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4" name="Oval 34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5" name="Oval 35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8" name="Oval 38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9" name="Oval 39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2" name="Oval 4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3" name="Oval 4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4" name="Oval 4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5" name="Oval 4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6" name="Oval 4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7" name="Oval 4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8" name="Oval 4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0" name="Oval 50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1" name="Oval 51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2" name="Oval 52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3" name="Oval 53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5" name="Oval 5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6" name="Oval 5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8" name="Oval 5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0" name="Oval 6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2" name="Oval 62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3" name="Oval 63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4" name="Text Box 64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593991" name="Text Box 7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3992" name="Text Box 72"/>
          <p:cNvSpPr txBox="1">
            <a:spLocks noChangeArrowheads="1"/>
          </p:cNvSpPr>
          <p:nvPr/>
        </p:nvSpPr>
        <p:spPr bwMode="auto">
          <a:xfrm>
            <a:off x="6400800" y="3352800"/>
            <a:ext cx="2209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pt-BR" dirty="0"/>
              <a:t>Como </a:t>
            </a:r>
            <a:r>
              <a:rPr lang="en-US" altLang="pt-BR" dirty="0" err="1"/>
              <a:t>pode</a:t>
            </a:r>
            <a:r>
              <a:rPr lang="en-US" altLang="pt-BR" dirty="0"/>
              <a:t> se </a:t>
            </a:r>
            <a:r>
              <a:rPr lang="en-US" altLang="pt-BR" dirty="0" err="1"/>
              <a:t>classificar</a:t>
            </a:r>
            <a:r>
              <a:rPr lang="en-US" altLang="pt-BR" dirty="0"/>
              <a:t> </a:t>
            </a:r>
            <a:r>
              <a:rPr lang="en-US" altLang="pt-BR" dirty="0" err="1"/>
              <a:t>esses</a:t>
            </a:r>
            <a:r>
              <a:rPr lang="en-US" altLang="pt-BR" dirty="0"/>
              <a:t> dados?</a:t>
            </a:r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V="1">
            <a:off x="2057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V="1">
            <a:off x="2590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" name="Line 60"/>
          <p:cNvSpPr>
            <a:spLocks noChangeShapeType="1"/>
          </p:cNvSpPr>
          <p:nvPr/>
        </p:nvSpPr>
        <p:spPr bwMode="auto">
          <a:xfrm flipV="1">
            <a:off x="2362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 flipV="1">
            <a:off x="2362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 flipV="1">
            <a:off x="2819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07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sz="2800" dirty="0" err="1">
                <a:solidFill>
                  <a:schemeClr val="accent5"/>
                </a:solidFill>
              </a:rPr>
              <a:t>Margem</a:t>
            </a:r>
            <a:r>
              <a:rPr lang="en-US" altLang="pt-BR" sz="2800" dirty="0">
                <a:solidFill>
                  <a:schemeClr val="accent5"/>
                </a:solidFill>
              </a:rPr>
              <a:t> do </a:t>
            </a:r>
            <a:r>
              <a:rPr lang="en-US" altLang="pt-BR" sz="2800" dirty="0" err="1">
                <a:solidFill>
                  <a:schemeClr val="accent5"/>
                </a:solidFill>
              </a:rPr>
              <a:t>Classificador</a:t>
            </a:r>
            <a:endParaRPr lang="en-US" altLang="pt-BR" sz="2800" dirty="0">
              <a:solidFill>
                <a:schemeClr val="accent5"/>
              </a:solidFill>
            </a:endParaRPr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59392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59392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593986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  <p:sp>
        <p:nvSpPr>
          <p:cNvPr id="593987" name="Oval 67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8" name="Oval 68"/>
          <p:cNvSpPr>
            <a:spLocks noChangeAspect="1" noChangeArrowheads="1"/>
          </p:cNvSpPr>
          <p:nvPr/>
        </p:nvSpPr>
        <p:spPr bwMode="auto">
          <a:xfrm rot="5895381">
            <a:off x="914556" y="2392379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2438400" y="219868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93931" name="Line 11"/>
          <p:cNvSpPr>
            <a:spLocks noChangeShapeType="1"/>
          </p:cNvSpPr>
          <p:nvPr/>
        </p:nvSpPr>
        <p:spPr bwMode="auto">
          <a:xfrm flipV="1">
            <a:off x="2324100" y="5476928"/>
            <a:ext cx="3924300" cy="4030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pt-BR"/>
          </a:p>
        </p:txBody>
      </p:sp>
      <p:sp>
        <p:nvSpPr>
          <p:cNvPr id="59393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7" name="Oval 17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8" name="Oval 18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39" name="Oval 19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0" name="Oval 20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1" name="Oval 21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2" name="Oval 22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3" name="Oval 23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49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0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2" name="Oval 32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4" name="Oval 34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5" name="Oval 35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8" name="Oval 38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59" name="Oval 39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2" name="Oval 4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3" name="Oval 4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4" name="Oval 4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5" name="Oval 4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6" name="Oval 4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7" name="Oval 4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68" name="Oval 4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0" name="Oval 50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1" name="Oval 51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2" name="Oval 52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3" name="Oval 53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5" name="Oval 5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6" name="Oval 5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78" name="Oval 5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0" name="Oval 6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2" name="Oval 62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3" name="Oval 63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93984" name="Text Box 64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593991" name="Text Box 7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3992" name="Text Box 72"/>
          <p:cNvSpPr txBox="1">
            <a:spLocks noChangeArrowheads="1"/>
          </p:cNvSpPr>
          <p:nvPr/>
        </p:nvSpPr>
        <p:spPr bwMode="auto">
          <a:xfrm>
            <a:off x="6400800" y="3352800"/>
            <a:ext cx="2209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dirty="0"/>
              <a:t>Definindo a margem de um classificador linear como a largura que o limite poderia ser aumentado antes de atingir um ponto de dados.</a:t>
            </a:r>
            <a:endParaRPr lang="en-US" altLang="pt-BR" dirty="0"/>
          </a:p>
        </p:txBody>
      </p:sp>
      <p:grpSp>
        <p:nvGrpSpPr>
          <p:cNvPr id="61" name="Group 65"/>
          <p:cNvGrpSpPr>
            <a:grpSpLocks/>
          </p:cNvGrpSpPr>
          <p:nvPr/>
        </p:nvGrpSpPr>
        <p:grpSpPr bwMode="auto">
          <a:xfrm rot="-4217956">
            <a:off x="1205707" y="4075906"/>
            <a:ext cx="5562600" cy="1587"/>
            <a:chOff x="960" y="3888"/>
            <a:chExt cx="3504" cy="0"/>
          </a:xfrm>
        </p:grpSpPr>
        <p:sp>
          <p:nvSpPr>
            <p:cNvPr id="62" name="Line 64"/>
            <p:cNvSpPr>
              <a:spLocks noChangeShapeType="1"/>
            </p:cNvSpPr>
            <p:nvPr/>
          </p:nvSpPr>
          <p:spPr bwMode="auto">
            <a:xfrm>
              <a:off x="1008" y="3888"/>
              <a:ext cx="3408" cy="0"/>
            </a:xfrm>
            <a:prstGeom prst="line">
              <a:avLst/>
            </a:prstGeom>
            <a:noFill/>
            <a:ln w="1047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63" name="Line 63"/>
            <p:cNvSpPr>
              <a:spLocks noChangeShapeType="1"/>
            </p:cNvSpPr>
            <p:nvPr/>
          </p:nvSpPr>
          <p:spPr bwMode="auto">
            <a:xfrm>
              <a:off x="960" y="3888"/>
              <a:ext cx="35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53560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pt-BR" dirty="0"/>
          </a:p>
        </p:txBody>
      </p:sp>
      <p:sp>
        <p:nvSpPr>
          <p:cNvPr id="641077" name="Line 53"/>
          <p:cNvSpPr>
            <a:spLocks noChangeShapeType="1"/>
          </p:cNvSpPr>
          <p:nvPr/>
        </p:nvSpPr>
        <p:spPr bwMode="auto">
          <a:xfrm rot="-3472419">
            <a:off x="1239838" y="4076700"/>
            <a:ext cx="5410200" cy="0"/>
          </a:xfrm>
          <a:prstGeom prst="line">
            <a:avLst/>
          </a:prstGeom>
          <a:noFill/>
          <a:ln w="3619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1078" name="Line 54"/>
          <p:cNvSpPr>
            <a:spLocks noChangeShapeType="1"/>
          </p:cNvSpPr>
          <p:nvPr/>
        </p:nvSpPr>
        <p:spPr bwMode="auto">
          <a:xfrm rot="-3472419">
            <a:off x="1163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dirty="0" err="1">
                <a:solidFill>
                  <a:schemeClr val="accent5"/>
                </a:solidFill>
              </a:rPr>
              <a:t>Margem</a:t>
            </a:r>
            <a:r>
              <a:rPr lang="en-US" altLang="pt-BR" dirty="0">
                <a:solidFill>
                  <a:schemeClr val="accent5"/>
                </a:solidFill>
              </a:rPr>
              <a:t> </a:t>
            </a:r>
            <a:r>
              <a:rPr lang="en-US" altLang="pt-BR" dirty="0" err="1">
                <a:solidFill>
                  <a:schemeClr val="accent5"/>
                </a:solidFill>
              </a:rPr>
              <a:t>Máxima</a:t>
            </a:r>
            <a:endParaRPr lang="en-US" altLang="pt-BR" dirty="0">
              <a:solidFill>
                <a:schemeClr val="accent5"/>
              </a:solidFill>
            </a:endParaRPr>
          </a:p>
        </p:txBody>
      </p:sp>
      <p:sp>
        <p:nvSpPr>
          <p:cNvPr id="641027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641028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1029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641030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1031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641032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1033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641035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36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37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1038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641039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0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1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2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3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4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5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6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7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8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49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0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1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2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3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4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5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6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7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8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59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0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1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2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3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4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5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6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7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8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69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70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71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72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1073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641074" name="Text Box 50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641075" name="Text Box 51"/>
          <p:cNvSpPr txBox="1">
            <a:spLocks noChangeArrowheads="1"/>
          </p:cNvSpPr>
          <p:nvPr/>
        </p:nvSpPr>
        <p:spPr bwMode="auto">
          <a:xfrm>
            <a:off x="6412873" y="2272774"/>
            <a:ext cx="2743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400" dirty="0"/>
              <a:t>O classificador linear de margem máxima é, literalmente, o classificador linear com a margem máxima. Este é o tipo mais simples de SVM (chamado de um LSVM)</a:t>
            </a:r>
            <a:endParaRPr lang="en-US" altLang="pt-BR" sz="2400" dirty="0"/>
          </a:p>
        </p:txBody>
      </p:sp>
      <p:sp>
        <p:nvSpPr>
          <p:cNvPr id="641080" name="AutoShape 56"/>
          <p:cNvSpPr>
            <a:spLocks noChangeArrowheads="1"/>
          </p:cNvSpPr>
          <p:nvPr/>
        </p:nvSpPr>
        <p:spPr bwMode="auto">
          <a:xfrm>
            <a:off x="4441825" y="6097588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pt-BR" dirty="0"/>
              <a:t>SVM Linear</a:t>
            </a:r>
          </a:p>
        </p:txBody>
      </p:sp>
      <p:sp>
        <p:nvSpPr>
          <p:cNvPr id="57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202983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pt-BR" dirty="0"/>
          </a:p>
        </p:txBody>
      </p:sp>
      <p:sp>
        <p:nvSpPr>
          <p:cNvPr id="642050" name="Line 2050"/>
          <p:cNvSpPr>
            <a:spLocks noChangeShapeType="1"/>
          </p:cNvSpPr>
          <p:nvPr/>
        </p:nvSpPr>
        <p:spPr bwMode="auto">
          <a:xfrm rot="-3472419">
            <a:off x="1239838" y="4076700"/>
            <a:ext cx="5410200" cy="0"/>
          </a:xfrm>
          <a:prstGeom prst="line">
            <a:avLst/>
          </a:prstGeom>
          <a:noFill/>
          <a:ln w="3619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2051" name="Line 2051"/>
          <p:cNvSpPr>
            <a:spLocks noChangeShapeType="1"/>
          </p:cNvSpPr>
          <p:nvPr/>
        </p:nvSpPr>
        <p:spPr bwMode="auto">
          <a:xfrm rot="-3472419">
            <a:off x="1163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2052" name="Rectangle 205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/>
          <a:lstStyle/>
          <a:p>
            <a:r>
              <a:rPr lang="en-US" altLang="pt-BR" dirty="0" err="1">
                <a:solidFill>
                  <a:schemeClr val="accent5"/>
                </a:solidFill>
              </a:rPr>
              <a:t>Margem</a:t>
            </a:r>
            <a:r>
              <a:rPr lang="en-US" altLang="pt-BR" dirty="0">
                <a:solidFill>
                  <a:schemeClr val="accent5"/>
                </a:solidFill>
              </a:rPr>
              <a:t> </a:t>
            </a:r>
            <a:r>
              <a:rPr lang="en-US" altLang="pt-BR" dirty="0" err="1">
                <a:solidFill>
                  <a:schemeClr val="accent5"/>
                </a:solidFill>
              </a:rPr>
              <a:t>Máxima</a:t>
            </a:r>
            <a:endParaRPr lang="en-US" altLang="pt-BR" dirty="0">
              <a:solidFill>
                <a:schemeClr val="accent5"/>
              </a:solidFill>
            </a:endParaRPr>
          </a:p>
        </p:txBody>
      </p:sp>
      <p:sp>
        <p:nvSpPr>
          <p:cNvPr id="642053" name="Rectangle 205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pt-BR" sz="3600" i="1"/>
              <a:t>f </a:t>
            </a:r>
            <a:r>
              <a:rPr lang="en-US" altLang="pt-BR"/>
              <a:t>        </a:t>
            </a:r>
          </a:p>
        </p:txBody>
      </p:sp>
      <p:sp>
        <p:nvSpPr>
          <p:cNvPr id="642054" name="Line 205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2055" name="Text Box 205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2800" b="1" i="1"/>
              <a:t>x</a:t>
            </a:r>
          </a:p>
        </p:txBody>
      </p:sp>
      <p:sp>
        <p:nvSpPr>
          <p:cNvPr id="642056" name="Line 205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2057" name="Text Box 205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sz="3200">
                <a:solidFill>
                  <a:srgbClr val="00CC0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642058" name="Line 205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2059" name="Text Box 205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pt-BR" sz="3200"/>
              <a:t>y</a:t>
            </a:r>
            <a:r>
              <a:rPr lang="en-US" altLang="pt-BR" sz="3200" baseline="30000"/>
              <a:t>est</a:t>
            </a:r>
          </a:p>
        </p:txBody>
      </p:sp>
      <p:sp>
        <p:nvSpPr>
          <p:cNvPr id="642061" name="Oval 206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62" name="Oval 206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63" name="Line 206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2064" name="Line 206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642065" name="Oval 206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66" name="Oval 206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67" name="Oval 206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68" name="Oval 206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69" name="Oval 206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0" name="Oval 207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1" name="Oval 207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2" name="Oval 207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3" name="Oval 207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4" name="Oval 207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5" name="Oval 207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6" name="Oval 207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7" name="Oval 207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8" name="Oval 207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79" name="Oval 207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0" name="Oval 208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1" name="Oval 208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2" name="Oval 208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3" name="Oval 208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4" name="Oval 208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5" name="Oval 208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6" name="Oval 208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7" name="Oval 208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8" name="Oval 208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89" name="Oval 208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0" name="Oval 209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1" name="Oval 209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2" name="Oval 209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3" name="Oval 209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4" name="Oval 209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5" name="Oval 209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6" name="Oval 209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7" name="Oval 209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8" name="Oval 209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42099" name="Text Box 209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b="1" i="1"/>
              <a:t>f</a:t>
            </a:r>
            <a:r>
              <a:rPr lang="en-US" altLang="pt-BR" i="1"/>
              <a:t>(</a:t>
            </a:r>
            <a:r>
              <a:rPr lang="en-US" altLang="pt-BR" b="1" i="1"/>
              <a:t>x</a:t>
            </a:r>
            <a:r>
              <a:rPr lang="en-US" altLang="pt-BR" i="1"/>
              <a:t>,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i="1">
                <a:solidFill>
                  <a:srgbClr val="00CC00"/>
                </a:solidFill>
              </a:rPr>
              <a:t>,b</a:t>
            </a:r>
            <a:r>
              <a:rPr lang="en-US" altLang="pt-BR" i="1"/>
              <a:t>) = sign(</a:t>
            </a:r>
            <a:r>
              <a:rPr lang="en-US" altLang="pt-BR" b="1" i="1">
                <a:solidFill>
                  <a:srgbClr val="00CC00"/>
                </a:solidFill>
              </a:rPr>
              <a:t>w</a:t>
            </a:r>
            <a:r>
              <a:rPr lang="en-US" altLang="pt-BR" b="1" i="1"/>
              <a:t>. x</a:t>
            </a:r>
            <a:r>
              <a:rPr lang="en-US" altLang="pt-BR" i="1">
                <a:solidFill>
                  <a:srgbClr val="00CC00"/>
                </a:solidFill>
              </a:rPr>
              <a:t> </a:t>
            </a:r>
            <a:r>
              <a:rPr lang="en-US" altLang="pt-BR" i="1"/>
              <a:t>- </a:t>
            </a:r>
            <a:r>
              <a:rPr lang="en-US" altLang="pt-BR" i="1">
                <a:solidFill>
                  <a:srgbClr val="00CC00"/>
                </a:solidFill>
              </a:rPr>
              <a:t>b</a:t>
            </a:r>
            <a:r>
              <a:rPr lang="en-US" altLang="pt-BR" i="1"/>
              <a:t>)</a:t>
            </a:r>
          </a:p>
        </p:txBody>
      </p:sp>
      <p:sp>
        <p:nvSpPr>
          <p:cNvPr id="642100" name="Text Box 2100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642103" name="Text Box 2103"/>
          <p:cNvSpPr txBox="1">
            <a:spLocks noChangeArrowheads="1"/>
          </p:cNvSpPr>
          <p:nvPr/>
        </p:nvSpPr>
        <p:spPr bwMode="auto">
          <a:xfrm>
            <a:off x="173038" y="3675063"/>
            <a:ext cx="21209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pt-BR" i="1" dirty="0">
                <a:solidFill>
                  <a:srgbClr val="00CC00"/>
                </a:solidFill>
              </a:rPr>
              <a:t>Support Vectors </a:t>
            </a:r>
            <a:r>
              <a:rPr lang="pt-BR" altLang="pt-BR" dirty="0"/>
              <a:t>são aqueles </a:t>
            </a:r>
            <a:r>
              <a:rPr lang="pt-BR" altLang="pt-BR" i="1" dirty="0" err="1"/>
              <a:t>datapoints</a:t>
            </a:r>
            <a:r>
              <a:rPr lang="pt-BR" altLang="pt-BR" dirty="0"/>
              <a:t> que a margem empurra contra</a:t>
            </a:r>
            <a:endParaRPr lang="en-US" altLang="pt-BR" dirty="0"/>
          </a:p>
        </p:txBody>
      </p:sp>
      <p:sp>
        <p:nvSpPr>
          <p:cNvPr id="642107" name="Freeform 2107"/>
          <p:cNvSpPr>
            <a:spLocks/>
          </p:cNvSpPr>
          <p:nvPr/>
        </p:nvSpPr>
        <p:spPr bwMode="auto">
          <a:xfrm>
            <a:off x="2112963" y="3725863"/>
            <a:ext cx="1708150" cy="155575"/>
          </a:xfrm>
          <a:custGeom>
            <a:avLst/>
            <a:gdLst>
              <a:gd name="T0" fmla="*/ 0 w 1076"/>
              <a:gd name="T1" fmla="*/ 98 h 98"/>
              <a:gd name="T2" fmla="*/ 104 w 1076"/>
              <a:gd name="T3" fmla="*/ 39 h 98"/>
              <a:gd name="T4" fmla="*/ 212 w 1076"/>
              <a:gd name="T5" fmla="*/ 0 h 98"/>
              <a:gd name="T6" fmla="*/ 326 w 1076"/>
              <a:gd name="T7" fmla="*/ 11 h 98"/>
              <a:gd name="T8" fmla="*/ 386 w 1076"/>
              <a:gd name="T9" fmla="*/ 39 h 98"/>
              <a:gd name="T10" fmla="*/ 386 w 1076"/>
              <a:gd name="T11" fmla="*/ 39 h 98"/>
              <a:gd name="T12" fmla="*/ 511 w 1076"/>
              <a:gd name="T13" fmla="*/ 82 h 98"/>
              <a:gd name="T14" fmla="*/ 989 w 1076"/>
              <a:gd name="T15" fmla="*/ 55 h 98"/>
              <a:gd name="T16" fmla="*/ 1076 w 1076"/>
              <a:gd name="T17" fmla="*/ 4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00" cap="flat" cmpd="sng">
            <a:solidFill>
              <a:srgbClr val="00CC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2108" name="Freeform 2108"/>
          <p:cNvSpPr>
            <a:spLocks/>
          </p:cNvSpPr>
          <p:nvPr/>
        </p:nvSpPr>
        <p:spPr bwMode="auto">
          <a:xfrm>
            <a:off x="2079625" y="3317875"/>
            <a:ext cx="2293938" cy="485775"/>
          </a:xfrm>
          <a:custGeom>
            <a:avLst/>
            <a:gdLst>
              <a:gd name="T0" fmla="*/ 0 w 1445"/>
              <a:gd name="T1" fmla="*/ 306 h 306"/>
              <a:gd name="T2" fmla="*/ 16 w 1445"/>
              <a:gd name="T3" fmla="*/ 301 h 306"/>
              <a:gd name="T4" fmla="*/ 27 w 1445"/>
              <a:gd name="T5" fmla="*/ 268 h 306"/>
              <a:gd name="T6" fmla="*/ 48 w 1445"/>
              <a:gd name="T7" fmla="*/ 236 h 306"/>
              <a:gd name="T8" fmla="*/ 125 w 1445"/>
              <a:gd name="T9" fmla="*/ 171 h 306"/>
              <a:gd name="T10" fmla="*/ 228 w 1445"/>
              <a:gd name="T11" fmla="*/ 105 h 306"/>
              <a:gd name="T12" fmla="*/ 298 w 1445"/>
              <a:gd name="T13" fmla="*/ 73 h 306"/>
              <a:gd name="T14" fmla="*/ 635 w 1445"/>
              <a:gd name="T15" fmla="*/ 2 h 306"/>
              <a:gd name="T16" fmla="*/ 1043 w 1445"/>
              <a:gd name="T17" fmla="*/ 18 h 306"/>
              <a:gd name="T18" fmla="*/ 1119 w 1445"/>
              <a:gd name="T19" fmla="*/ 40 h 306"/>
              <a:gd name="T20" fmla="*/ 1217 w 1445"/>
              <a:gd name="T21" fmla="*/ 84 h 306"/>
              <a:gd name="T22" fmla="*/ 1336 w 1445"/>
              <a:gd name="T23" fmla="*/ 132 h 306"/>
              <a:gd name="T24" fmla="*/ 1445 w 1445"/>
              <a:gd name="T25" fmla="*/ 165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00" cap="flat" cmpd="sng">
            <a:solidFill>
              <a:srgbClr val="00CC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2109" name="Freeform 2109"/>
          <p:cNvSpPr>
            <a:spLocks/>
          </p:cNvSpPr>
          <p:nvPr/>
        </p:nvSpPr>
        <p:spPr bwMode="auto">
          <a:xfrm>
            <a:off x="2105025" y="3994150"/>
            <a:ext cx="1733550" cy="449263"/>
          </a:xfrm>
          <a:custGeom>
            <a:avLst/>
            <a:gdLst>
              <a:gd name="T0" fmla="*/ 0 w 1092"/>
              <a:gd name="T1" fmla="*/ 0 h 283"/>
              <a:gd name="T2" fmla="*/ 130 w 1092"/>
              <a:gd name="T3" fmla="*/ 54 h 283"/>
              <a:gd name="T4" fmla="*/ 326 w 1092"/>
              <a:gd name="T5" fmla="*/ 147 h 283"/>
              <a:gd name="T6" fmla="*/ 397 w 1092"/>
              <a:gd name="T7" fmla="*/ 174 h 283"/>
              <a:gd name="T8" fmla="*/ 527 w 1092"/>
              <a:gd name="T9" fmla="*/ 217 h 283"/>
              <a:gd name="T10" fmla="*/ 1092 w 1092"/>
              <a:gd name="T11" fmla="*/ 272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00" cap="flat" cmpd="sng">
            <a:solidFill>
              <a:srgbClr val="00CC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2110" name="Oval 2110"/>
          <p:cNvSpPr>
            <a:spLocks noChangeArrowheads="1"/>
          </p:cNvSpPr>
          <p:nvPr/>
        </p:nvSpPr>
        <p:spPr bwMode="auto">
          <a:xfrm>
            <a:off x="4341813" y="3579813"/>
            <a:ext cx="152400" cy="152400"/>
          </a:xfrm>
          <a:prstGeom prst="ellips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2111" name="Oval 2111"/>
          <p:cNvSpPr>
            <a:spLocks noChangeArrowheads="1"/>
          </p:cNvSpPr>
          <p:nvPr/>
        </p:nvSpPr>
        <p:spPr bwMode="auto">
          <a:xfrm>
            <a:off x="3844925" y="3689350"/>
            <a:ext cx="152400" cy="152400"/>
          </a:xfrm>
          <a:prstGeom prst="ellips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42112" name="Oval 2112"/>
          <p:cNvSpPr>
            <a:spLocks noChangeArrowheads="1"/>
          </p:cNvSpPr>
          <p:nvPr/>
        </p:nvSpPr>
        <p:spPr bwMode="auto">
          <a:xfrm>
            <a:off x="3833813" y="4384675"/>
            <a:ext cx="152400" cy="152400"/>
          </a:xfrm>
          <a:prstGeom prst="ellips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3" name="Text Box 66"/>
          <p:cNvSpPr txBox="1">
            <a:spLocks noChangeArrowheads="1"/>
          </p:cNvSpPr>
          <p:nvPr/>
        </p:nvSpPr>
        <p:spPr bwMode="auto">
          <a:xfrm>
            <a:off x="838200" y="1905000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+1</a:t>
            </a:r>
          </a:p>
          <a:p>
            <a:pPr algn="ctr"/>
            <a:r>
              <a:rPr lang="en-US" altLang="pt-BR" dirty="0" err="1"/>
              <a:t>valores</a:t>
            </a:r>
            <a:r>
              <a:rPr lang="en-US" altLang="pt-BR" dirty="0"/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138844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pt-BR" dirty="0"/>
          </a:p>
        </p:txBody>
      </p:sp>
      <p:sp>
        <p:nvSpPr>
          <p:cNvPr id="64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 err="1">
                <a:solidFill>
                  <a:schemeClr val="accent5"/>
                </a:solidFill>
              </a:rPr>
              <a:t>Benefícios</a:t>
            </a:r>
            <a:r>
              <a:rPr lang="en-US" altLang="pt-BR" dirty="0">
                <a:solidFill>
                  <a:schemeClr val="accent5"/>
                </a:solidFill>
              </a:rPr>
              <a:t> de </a:t>
            </a:r>
            <a:r>
              <a:rPr lang="en-US" altLang="pt-BR" dirty="0" err="1">
                <a:solidFill>
                  <a:schemeClr val="accent5"/>
                </a:solidFill>
              </a:rPr>
              <a:t>uma</a:t>
            </a:r>
            <a:r>
              <a:rPr lang="en-US" altLang="pt-BR" dirty="0">
                <a:solidFill>
                  <a:schemeClr val="accent5"/>
                </a:solidFill>
              </a:rPr>
              <a:t> </a:t>
            </a:r>
            <a:r>
              <a:rPr lang="en-US" altLang="pt-BR" dirty="0" err="1">
                <a:solidFill>
                  <a:schemeClr val="accent5"/>
                </a:solidFill>
              </a:rPr>
              <a:t>margem</a:t>
            </a:r>
            <a:r>
              <a:rPr lang="en-US" altLang="pt-BR" dirty="0">
                <a:solidFill>
                  <a:schemeClr val="accent5"/>
                </a:solidFill>
              </a:rPr>
              <a:t> </a:t>
            </a:r>
            <a:r>
              <a:rPr lang="en-US" altLang="pt-BR" dirty="0" err="1">
                <a:solidFill>
                  <a:schemeClr val="accent5"/>
                </a:solidFill>
              </a:rPr>
              <a:t>máxima</a:t>
            </a:r>
            <a:r>
              <a:rPr lang="en-US" altLang="pt-BR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643124" name="Text Box 52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/>
          </a:p>
        </p:txBody>
      </p:sp>
      <p:sp>
        <p:nvSpPr>
          <p:cNvPr id="59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628800"/>
            <a:ext cx="8640960" cy="4693622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AutoNum type="arabicPeriod"/>
            </a:pPr>
            <a:r>
              <a:rPr lang="pt-BR" altLang="pt-BR" dirty="0"/>
              <a:t>Intuitivamente utilizar uma margem máxima parece mais seguro.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pt-BR" altLang="pt-BR" dirty="0"/>
              <a:t>Se cometermos um erro na localização do limite isso nos dará menos chances de causar um erro de classificação.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pt-BR" altLang="pt-BR" dirty="0"/>
              <a:t>O modelo fica imune à remoção de quaisquer pontos de dados de vetor não-suporte.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pt-BR" altLang="pt-BR" dirty="0"/>
              <a:t>Empiricamente funciona muito bem.</a:t>
            </a: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4286808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537075"/>
            <a:ext cx="8574088" cy="1939925"/>
          </a:xfrm>
        </p:spPr>
        <p:txBody>
          <a:bodyPr/>
          <a:lstStyle/>
          <a:p>
            <a:r>
              <a:rPr lang="en-US" altLang="pt-BR" dirty="0"/>
              <a:t>Como </a:t>
            </a:r>
            <a:r>
              <a:rPr lang="en-US" altLang="pt-BR" dirty="0" err="1"/>
              <a:t>representar</a:t>
            </a:r>
            <a:r>
              <a:rPr lang="en-US" altLang="pt-BR" dirty="0"/>
              <a:t> </a:t>
            </a:r>
            <a:r>
              <a:rPr lang="en-US" altLang="pt-BR" dirty="0" err="1"/>
              <a:t>matematicamente</a:t>
            </a:r>
            <a:r>
              <a:rPr lang="en-US" altLang="pt-BR" dirty="0"/>
              <a:t>?</a:t>
            </a:r>
          </a:p>
          <a:p>
            <a:r>
              <a:rPr lang="en-US" altLang="pt-BR" dirty="0"/>
              <a:t>…</a:t>
            </a:r>
            <a:r>
              <a:rPr lang="en-US" altLang="pt-BR" dirty="0" err="1"/>
              <a:t>em</a:t>
            </a:r>
            <a:r>
              <a:rPr lang="en-US" altLang="pt-BR" dirty="0"/>
              <a:t> </a:t>
            </a:r>
            <a:r>
              <a:rPr lang="en-US" altLang="pt-BR" i="1" dirty="0"/>
              <a:t>m</a:t>
            </a:r>
            <a:r>
              <a:rPr lang="en-US" altLang="pt-BR" dirty="0"/>
              <a:t> </a:t>
            </a:r>
            <a:r>
              <a:rPr lang="en-US" altLang="pt-BR" dirty="0" err="1"/>
              <a:t>dimensões</a:t>
            </a:r>
            <a:r>
              <a:rPr lang="en-US" altLang="pt-BR" dirty="0"/>
              <a:t> de entrada?</a:t>
            </a:r>
          </a:p>
        </p:txBody>
      </p:sp>
      <p:sp>
        <p:nvSpPr>
          <p:cNvPr id="645127" name="Line 7"/>
          <p:cNvSpPr>
            <a:spLocks noChangeShapeType="1"/>
          </p:cNvSpPr>
          <p:nvPr/>
        </p:nvSpPr>
        <p:spPr bwMode="auto">
          <a:xfrm rot="20000665">
            <a:off x="1796126" y="2667667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5128" name="Line 8"/>
          <p:cNvSpPr>
            <a:spLocks noChangeShapeType="1"/>
          </p:cNvSpPr>
          <p:nvPr/>
        </p:nvSpPr>
        <p:spPr bwMode="auto">
          <a:xfrm rot="20000665">
            <a:off x="1942176" y="2958179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 rot="20000665">
            <a:off x="2086639" y="3247104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5131" name="Text Box 11"/>
          <p:cNvSpPr txBox="1">
            <a:spLocks noChangeArrowheads="1"/>
          </p:cNvSpPr>
          <p:nvPr/>
        </p:nvSpPr>
        <p:spPr bwMode="auto">
          <a:xfrm>
            <a:off x="5066376" y="1796129"/>
            <a:ext cx="1953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000" dirty="0">
                <a:solidFill>
                  <a:schemeClr val="hlink"/>
                </a:solidFill>
              </a:rPr>
              <a:t>Plano </a:t>
            </a:r>
            <a:r>
              <a:rPr lang="en-US" altLang="pt-BR" sz="2000" dirty="0" err="1">
                <a:solidFill>
                  <a:schemeClr val="hlink"/>
                </a:solidFill>
              </a:rPr>
              <a:t>Positivo</a:t>
            </a:r>
            <a:endParaRPr lang="en-US" altLang="pt-BR" sz="2000" dirty="0">
              <a:solidFill>
                <a:schemeClr val="hlink"/>
              </a:solidFill>
            </a:endParaRPr>
          </a:p>
        </p:txBody>
      </p:sp>
      <p:sp>
        <p:nvSpPr>
          <p:cNvPr id="645134" name="Text Box 14"/>
          <p:cNvSpPr txBox="1">
            <a:spLocks noChangeArrowheads="1"/>
          </p:cNvSpPr>
          <p:nvPr/>
        </p:nvSpPr>
        <p:spPr bwMode="auto">
          <a:xfrm>
            <a:off x="5752176" y="2558129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000" dirty="0">
                <a:solidFill>
                  <a:schemeClr val="folHlink"/>
                </a:solidFill>
              </a:rPr>
              <a:t>Plano </a:t>
            </a:r>
            <a:r>
              <a:rPr lang="en-US" altLang="pt-BR" sz="2000" dirty="0" err="1">
                <a:solidFill>
                  <a:schemeClr val="folHlink"/>
                </a:solidFill>
              </a:rPr>
              <a:t>Negativo</a:t>
            </a:r>
            <a:endParaRPr lang="en-US" altLang="pt-BR" sz="2000" dirty="0">
              <a:solidFill>
                <a:schemeClr val="folHlink"/>
              </a:solidFill>
            </a:endParaRPr>
          </a:p>
        </p:txBody>
      </p:sp>
      <p:sp>
        <p:nvSpPr>
          <p:cNvPr id="645135" name="Freeform 15"/>
          <p:cNvSpPr>
            <a:spLocks/>
          </p:cNvSpPr>
          <p:nvPr/>
        </p:nvSpPr>
        <p:spPr bwMode="auto">
          <a:xfrm>
            <a:off x="4755226" y="2645442"/>
            <a:ext cx="1055688" cy="150812"/>
          </a:xfrm>
          <a:custGeom>
            <a:avLst/>
            <a:gdLst>
              <a:gd name="T0" fmla="*/ 665 w 665"/>
              <a:gd name="T1" fmla="*/ 74 h 95"/>
              <a:gd name="T2" fmla="*/ 155 w 665"/>
              <a:gd name="T3" fmla="*/ 82 h 95"/>
              <a:gd name="T4" fmla="*/ 52 w 665"/>
              <a:gd name="T5" fmla="*/ 52 h 95"/>
              <a:gd name="T6" fmla="*/ 8 w 665"/>
              <a:gd name="T7" fmla="*/ 23 h 95"/>
              <a:gd name="T8" fmla="*/ 0 w 665"/>
              <a:gd name="T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5" h="95">
                <a:moveTo>
                  <a:pt x="665" y="74"/>
                </a:moveTo>
                <a:cubicBezTo>
                  <a:pt x="347" y="95"/>
                  <a:pt x="517" y="91"/>
                  <a:pt x="155" y="82"/>
                </a:cubicBezTo>
                <a:cubicBezTo>
                  <a:pt x="119" y="74"/>
                  <a:pt x="87" y="63"/>
                  <a:pt x="52" y="52"/>
                </a:cubicBezTo>
                <a:cubicBezTo>
                  <a:pt x="37" y="42"/>
                  <a:pt x="14" y="40"/>
                  <a:pt x="8" y="23"/>
                </a:cubicBezTo>
                <a:cubicBezTo>
                  <a:pt x="5" y="15"/>
                  <a:pt x="0" y="0"/>
                  <a:pt x="0" y="0"/>
                </a:cubicBez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5136" name="Freeform 16"/>
          <p:cNvSpPr>
            <a:spLocks/>
          </p:cNvSpPr>
          <p:nvPr/>
        </p:nvSpPr>
        <p:spPr bwMode="auto">
          <a:xfrm>
            <a:off x="4439314" y="2048542"/>
            <a:ext cx="692150" cy="128587"/>
          </a:xfrm>
          <a:custGeom>
            <a:avLst/>
            <a:gdLst>
              <a:gd name="T0" fmla="*/ 436 w 436"/>
              <a:gd name="T1" fmla="*/ 0 h 81"/>
              <a:gd name="T2" fmla="*/ 369 w 436"/>
              <a:gd name="T3" fmla="*/ 29 h 81"/>
              <a:gd name="T4" fmla="*/ 273 w 436"/>
              <a:gd name="T5" fmla="*/ 66 h 81"/>
              <a:gd name="T6" fmla="*/ 192 w 436"/>
              <a:gd name="T7" fmla="*/ 81 h 81"/>
              <a:gd name="T8" fmla="*/ 59 w 436"/>
              <a:gd name="T9" fmla="*/ 59 h 81"/>
              <a:gd name="T10" fmla="*/ 0 w 436"/>
              <a:gd name="T11" fmla="*/ 1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" h="81">
                <a:moveTo>
                  <a:pt x="436" y="0"/>
                </a:moveTo>
                <a:cubicBezTo>
                  <a:pt x="411" y="8"/>
                  <a:pt x="394" y="21"/>
                  <a:pt x="369" y="29"/>
                </a:cubicBezTo>
                <a:cubicBezTo>
                  <a:pt x="340" y="49"/>
                  <a:pt x="308" y="59"/>
                  <a:pt x="273" y="66"/>
                </a:cubicBezTo>
                <a:cubicBezTo>
                  <a:pt x="246" y="71"/>
                  <a:pt x="192" y="81"/>
                  <a:pt x="192" y="81"/>
                </a:cubicBezTo>
                <a:cubicBezTo>
                  <a:pt x="127" y="76"/>
                  <a:pt x="110" y="75"/>
                  <a:pt x="59" y="59"/>
                </a:cubicBezTo>
                <a:cubicBezTo>
                  <a:pt x="38" y="45"/>
                  <a:pt x="23" y="26"/>
                  <a:pt x="0" y="15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5138" name="Text Box 18"/>
          <p:cNvSpPr txBox="1">
            <a:spLocks noChangeArrowheads="1"/>
          </p:cNvSpPr>
          <p:nvPr/>
        </p:nvSpPr>
        <p:spPr bwMode="auto">
          <a:xfrm>
            <a:off x="6146634" y="2189829"/>
            <a:ext cx="2889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000" dirty="0"/>
              <a:t>“</a:t>
            </a:r>
            <a:r>
              <a:rPr lang="en-US" altLang="pt-BR" sz="2000" dirty="0" err="1"/>
              <a:t>Borda</a:t>
            </a:r>
            <a:r>
              <a:rPr lang="en-US" altLang="pt-BR" sz="2000" dirty="0"/>
              <a:t>” de </a:t>
            </a:r>
            <a:r>
              <a:rPr lang="en-US" altLang="pt-BR" sz="2000" dirty="0" err="1"/>
              <a:t>Classificação</a:t>
            </a:r>
            <a:endParaRPr lang="en-US" altLang="pt-BR" sz="2000" dirty="0"/>
          </a:p>
        </p:txBody>
      </p:sp>
      <p:sp>
        <p:nvSpPr>
          <p:cNvPr id="645139" name="Freeform 19"/>
          <p:cNvSpPr>
            <a:spLocks/>
          </p:cNvSpPr>
          <p:nvPr/>
        </p:nvSpPr>
        <p:spPr bwMode="auto">
          <a:xfrm>
            <a:off x="4567901" y="2388267"/>
            <a:ext cx="1465263" cy="69850"/>
          </a:xfrm>
          <a:custGeom>
            <a:avLst/>
            <a:gdLst>
              <a:gd name="T0" fmla="*/ 923 w 923"/>
              <a:gd name="T1" fmla="*/ 0 h 44"/>
              <a:gd name="T2" fmla="*/ 709 w 923"/>
              <a:gd name="T3" fmla="*/ 44 h 44"/>
              <a:gd name="T4" fmla="*/ 362 w 923"/>
              <a:gd name="T5" fmla="*/ 37 h 44"/>
              <a:gd name="T6" fmla="*/ 0 w 923"/>
              <a:gd name="T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3" h="44">
                <a:moveTo>
                  <a:pt x="923" y="0"/>
                </a:moveTo>
                <a:cubicBezTo>
                  <a:pt x="857" y="34"/>
                  <a:pt x="782" y="37"/>
                  <a:pt x="709" y="44"/>
                </a:cubicBezTo>
                <a:cubicBezTo>
                  <a:pt x="593" y="42"/>
                  <a:pt x="478" y="42"/>
                  <a:pt x="362" y="37"/>
                </a:cubicBezTo>
                <a:cubicBezTo>
                  <a:pt x="241" y="32"/>
                  <a:pt x="122" y="7"/>
                  <a:pt x="0" y="7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45140" name="Text Box 20"/>
          <p:cNvSpPr txBox="1">
            <a:spLocks noChangeArrowheads="1"/>
          </p:cNvSpPr>
          <p:nvPr/>
        </p:nvSpPr>
        <p:spPr bwMode="auto">
          <a:xfrm rot="20013014">
            <a:off x="1256376" y="2327911"/>
            <a:ext cx="304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2000" dirty="0">
                <a:solidFill>
                  <a:schemeClr val="hlink"/>
                </a:solidFill>
              </a:rPr>
              <a:t>“</a:t>
            </a:r>
            <a:r>
              <a:rPr lang="en-US" altLang="pt-BR" sz="2000" dirty="0" err="1">
                <a:solidFill>
                  <a:schemeClr val="hlink"/>
                </a:solidFill>
              </a:rPr>
              <a:t>Classe</a:t>
            </a:r>
            <a:r>
              <a:rPr lang="en-US" altLang="pt-BR" sz="2000" dirty="0">
                <a:solidFill>
                  <a:schemeClr val="hlink"/>
                </a:solidFill>
              </a:rPr>
              <a:t> </a:t>
            </a:r>
            <a:r>
              <a:rPr lang="en-US" altLang="pt-BR" sz="2000" dirty="0" err="1">
                <a:solidFill>
                  <a:schemeClr val="hlink"/>
                </a:solidFill>
              </a:rPr>
              <a:t>Predita</a:t>
            </a:r>
            <a:r>
              <a:rPr lang="en-US" altLang="pt-BR" sz="2000" dirty="0">
                <a:solidFill>
                  <a:schemeClr val="hlink"/>
                </a:solidFill>
              </a:rPr>
              <a:t> = +1”</a:t>
            </a:r>
          </a:p>
        </p:txBody>
      </p:sp>
      <p:sp>
        <p:nvSpPr>
          <p:cNvPr id="645141" name="Text Box 21"/>
          <p:cNvSpPr txBox="1">
            <a:spLocks noChangeArrowheads="1"/>
          </p:cNvSpPr>
          <p:nvPr/>
        </p:nvSpPr>
        <p:spPr bwMode="auto">
          <a:xfrm rot="20013014">
            <a:off x="2331114" y="3351849"/>
            <a:ext cx="28876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2000" dirty="0">
                <a:solidFill>
                  <a:schemeClr val="folHlink"/>
                </a:solidFill>
              </a:rPr>
              <a:t>“</a:t>
            </a:r>
            <a:r>
              <a:rPr lang="en-US" altLang="pt-BR" sz="2000" dirty="0" err="1">
                <a:solidFill>
                  <a:schemeClr val="folHlink"/>
                </a:solidFill>
              </a:rPr>
              <a:t>Classe</a:t>
            </a:r>
            <a:r>
              <a:rPr lang="en-US" altLang="pt-BR" sz="2000" dirty="0">
                <a:solidFill>
                  <a:schemeClr val="folHlink"/>
                </a:solidFill>
              </a:rPr>
              <a:t> </a:t>
            </a:r>
            <a:r>
              <a:rPr lang="en-US" altLang="pt-BR" sz="2000" dirty="0" err="1">
                <a:solidFill>
                  <a:schemeClr val="folHlink"/>
                </a:solidFill>
              </a:rPr>
              <a:t>Predita</a:t>
            </a:r>
            <a:r>
              <a:rPr lang="en-US" altLang="pt-BR" sz="2000" dirty="0">
                <a:solidFill>
                  <a:schemeClr val="folHlink"/>
                </a:solidFill>
              </a:rPr>
              <a:t> = -1”</a:t>
            </a:r>
          </a:p>
        </p:txBody>
      </p:sp>
    </p:spTree>
    <p:extLst>
      <p:ext uri="{BB962C8B-B14F-4D97-AF65-F5344CB8AC3E}">
        <p14:creationId xmlns:p14="http://schemas.microsoft.com/office/powerpoint/2010/main" val="3456397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3619411"/>
            <a:ext cx="8616950" cy="3106738"/>
          </a:xfrm>
        </p:spPr>
        <p:txBody>
          <a:bodyPr/>
          <a:lstStyle/>
          <a:p>
            <a:pPr>
              <a:buFontTx/>
              <a:buNone/>
            </a:pPr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Dado um palpite de </a:t>
            </a:r>
            <a:r>
              <a:rPr lang="pt-BR" alt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alt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nós podemos:</a:t>
            </a:r>
          </a:p>
          <a:p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Calcular se todos os pontos de dados se encontram nos “meio plano” corretos;</a:t>
            </a:r>
          </a:p>
          <a:p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Calcular a largura da margem;</a:t>
            </a:r>
          </a:p>
          <a:p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Então, agora só precisamos escrever um programa para pesquisar o espaço de </a:t>
            </a:r>
            <a:r>
              <a:rPr lang="pt-BR" alt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alt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para encontrar a margem mais ampla que corresponda a todos os pontos de dados. </a:t>
            </a:r>
            <a:r>
              <a:rPr lang="pt-BR" alt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Como?</a:t>
            </a:r>
          </a:p>
          <a:p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Gradiente descendente? </a:t>
            </a:r>
            <a:r>
              <a:rPr lang="pt-BR" altLang="pt-B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Simulated</a:t>
            </a:r>
            <a:r>
              <a:rPr lang="pt-BR" altLang="pt-BR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pt-B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Annealing</a:t>
            </a:r>
            <a:r>
              <a:rPr lang="pt-BR" alt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? Inversão de Matriz? Método de Newton?</a:t>
            </a:r>
            <a:endParaRPr lang="en-US" altLang="pt-BR" sz="2000" dirty="0">
              <a:solidFill>
                <a:srgbClr val="0099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6388" name="Line 4"/>
          <p:cNvSpPr>
            <a:spLocks noChangeShapeType="1"/>
          </p:cNvSpPr>
          <p:nvPr/>
        </p:nvSpPr>
        <p:spPr bwMode="auto">
          <a:xfrm rot="-23199335">
            <a:off x="2292350" y="170973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56389" name="Line 5"/>
          <p:cNvSpPr>
            <a:spLocks noChangeShapeType="1"/>
          </p:cNvSpPr>
          <p:nvPr/>
        </p:nvSpPr>
        <p:spPr bwMode="auto">
          <a:xfrm rot="-23199335">
            <a:off x="2438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56390" name="Line 6"/>
          <p:cNvSpPr>
            <a:spLocks noChangeShapeType="1"/>
          </p:cNvSpPr>
          <p:nvPr/>
        </p:nvSpPr>
        <p:spPr bwMode="auto">
          <a:xfrm rot="-23199335">
            <a:off x="2582863" y="228917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56391" name="Text Box 7"/>
          <p:cNvSpPr txBox="1">
            <a:spLocks noChangeArrowheads="1"/>
          </p:cNvSpPr>
          <p:nvPr/>
        </p:nvSpPr>
        <p:spPr bwMode="auto">
          <a:xfrm rot="20013014">
            <a:off x="1752600" y="1369982"/>
            <a:ext cx="304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2000" dirty="0">
                <a:solidFill>
                  <a:schemeClr val="hlink"/>
                </a:solidFill>
              </a:rPr>
              <a:t>“</a:t>
            </a:r>
            <a:r>
              <a:rPr lang="en-US" altLang="pt-BR" sz="2000" dirty="0" err="1">
                <a:solidFill>
                  <a:schemeClr val="hlink"/>
                </a:solidFill>
              </a:rPr>
              <a:t>Classe</a:t>
            </a:r>
            <a:r>
              <a:rPr lang="en-US" altLang="pt-BR" sz="2000" dirty="0">
                <a:solidFill>
                  <a:schemeClr val="hlink"/>
                </a:solidFill>
              </a:rPr>
              <a:t> </a:t>
            </a:r>
            <a:r>
              <a:rPr lang="en-US" altLang="pt-BR" sz="2000" dirty="0" err="1">
                <a:solidFill>
                  <a:schemeClr val="hlink"/>
                </a:solidFill>
              </a:rPr>
              <a:t>Predita</a:t>
            </a:r>
            <a:r>
              <a:rPr lang="en-US" altLang="pt-BR" sz="2000" dirty="0">
                <a:solidFill>
                  <a:schemeClr val="hlink"/>
                </a:solidFill>
              </a:rPr>
              <a:t> = +1”</a:t>
            </a:r>
          </a:p>
        </p:txBody>
      </p:sp>
      <p:sp>
        <p:nvSpPr>
          <p:cNvPr id="656392" name="Text Box 8"/>
          <p:cNvSpPr txBox="1">
            <a:spLocks noChangeArrowheads="1"/>
          </p:cNvSpPr>
          <p:nvPr/>
        </p:nvSpPr>
        <p:spPr bwMode="auto">
          <a:xfrm rot="20013014">
            <a:off x="2827338" y="2393920"/>
            <a:ext cx="28876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2000" dirty="0">
                <a:solidFill>
                  <a:schemeClr val="folHlink"/>
                </a:solidFill>
              </a:rPr>
              <a:t>“</a:t>
            </a:r>
            <a:r>
              <a:rPr lang="en-US" altLang="pt-BR" sz="2000" dirty="0" err="1">
                <a:solidFill>
                  <a:schemeClr val="folHlink"/>
                </a:solidFill>
              </a:rPr>
              <a:t>Classe</a:t>
            </a:r>
            <a:r>
              <a:rPr lang="en-US" altLang="pt-BR" sz="2000" dirty="0">
                <a:solidFill>
                  <a:schemeClr val="folHlink"/>
                </a:solidFill>
              </a:rPr>
              <a:t> </a:t>
            </a:r>
            <a:r>
              <a:rPr lang="en-US" altLang="pt-BR" sz="2000" dirty="0" err="1">
                <a:solidFill>
                  <a:schemeClr val="folHlink"/>
                </a:solidFill>
              </a:rPr>
              <a:t>Predita</a:t>
            </a:r>
            <a:r>
              <a:rPr lang="en-US" altLang="pt-BR" sz="2000" dirty="0">
                <a:solidFill>
                  <a:schemeClr val="folHlink"/>
                </a:solidFill>
              </a:rPr>
              <a:t> = -1”</a:t>
            </a:r>
          </a:p>
        </p:txBody>
      </p:sp>
      <p:sp>
        <p:nvSpPr>
          <p:cNvPr id="656393" name="Text Box 9"/>
          <p:cNvSpPr txBox="1">
            <a:spLocks noChangeArrowheads="1"/>
          </p:cNvSpPr>
          <p:nvPr/>
        </p:nvSpPr>
        <p:spPr bwMode="auto">
          <a:xfrm rot="-1777892">
            <a:off x="1600200" y="2438400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400">
                <a:solidFill>
                  <a:schemeClr val="hlink"/>
                </a:solidFill>
              </a:rPr>
              <a:t>wx+b=1</a:t>
            </a:r>
          </a:p>
        </p:txBody>
      </p:sp>
      <p:sp>
        <p:nvSpPr>
          <p:cNvPr id="656394" name="Text Box 10"/>
          <p:cNvSpPr txBox="1">
            <a:spLocks noChangeArrowheads="1"/>
          </p:cNvSpPr>
          <p:nvPr/>
        </p:nvSpPr>
        <p:spPr bwMode="auto">
          <a:xfrm rot="-1777892">
            <a:off x="1754188" y="270827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400"/>
              <a:t>wx+b=0</a:t>
            </a:r>
          </a:p>
        </p:txBody>
      </p:sp>
      <p:sp>
        <p:nvSpPr>
          <p:cNvPr id="656395" name="Text Box 11"/>
          <p:cNvSpPr txBox="1">
            <a:spLocks noChangeArrowheads="1"/>
          </p:cNvSpPr>
          <p:nvPr/>
        </p:nvSpPr>
        <p:spPr bwMode="auto">
          <a:xfrm rot="-1777892">
            <a:off x="1905000" y="2952750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400">
                <a:solidFill>
                  <a:schemeClr val="folHlink"/>
                </a:solidFill>
              </a:rPr>
              <a:t>wx+b=-1</a:t>
            </a:r>
          </a:p>
        </p:txBody>
      </p:sp>
      <p:sp>
        <p:nvSpPr>
          <p:cNvPr id="656396" name="Line 12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656397" name="Text Box 13"/>
          <p:cNvSpPr txBox="1">
            <a:spLocks noChangeArrowheads="1"/>
          </p:cNvSpPr>
          <p:nvPr/>
        </p:nvSpPr>
        <p:spPr bwMode="auto">
          <a:xfrm>
            <a:off x="5286375" y="973138"/>
            <a:ext cx="3134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000" i="1" dirty="0"/>
              <a:t>M =</a:t>
            </a:r>
            <a:r>
              <a:rPr lang="en-US" altLang="pt-BR" sz="2000" dirty="0"/>
              <a:t> </a:t>
            </a:r>
            <a:r>
              <a:rPr lang="en-US" altLang="pt-BR" sz="2000" dirty="0" err="1"/>
              <a:t>Largura</a:t>
            </a:r>
            <a:r>
              <a:rPr lang="en-US" altLang="pt-BR" sz="2000" dirty="0"/>
              <a:t> da </a:t>
            </a:r>
            <a:r>
              <a:rPr lang="en-US" altLang="pt-BR" sz="2000" dirty="0" err="1"/>
              <a:t>Margem</a:t>
            </a:r>
            <a:r>
              <a:rPr lang="en-US" altLang="pt-BR" sz="2000" dirty="0"/>
              <a:t> </a:t>
            </a:r>
          </a:p>
        </p:txBody>
      </p:sp>
      <p:sp>
        <p:nvSpPr>
          <p:cNvPr id="656399" name="Oval 15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56400" name="Text Box 16"/>
          <p:cNvSpPr txBox="1">
            <a:spLocks noChangeArrowheads="1"/>
          </p:cNvSpPr>
          <p:nvPr/>
        </p:nvSpPr>
        <p:spPr bwMode="auto">
          <a:xfrm>
            <a:off x="4583113" y="2006600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99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000" b="1" i="1">
                <a:solidFill>
                  <a:srgbClr val="990099"/>
                </a:solidFill>
              </a:rPr>
              <a:t>x</a:t>
            </a:r>
            <a:r>
              <a:rPr lang="en-US" altLang="pt-BR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656401" name="Oval 17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56402" name="Text Box 18"/>
          <p:cNvSpPr txBox="1">
            <a:spLocks noChangeArrowheads="1"/>
          </p:cNvSpPr>
          <p:nvPr/>
        </p:nvSpPr>
        <p:spPr bwMode="auto">
          <a:xfrm>
            <a:off x="4300538" y="1022350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000" b="1" i="1">
                <a:solidFill>
                  <a:srgbClr val="CC3300"/>
                </a:solidFill>
              </a:rPr>
              <a:t>x</a:t>
            </a:r>
            <a:r>
              <a:rPr lang="en-US" altLang="pt-BR" i="1" baseline="30000">
                <a:solidFill>
                  <a:srgbClr val="CC3300"/>
                </a:solidFill>
              </a:rPr>
              <a:t>+</a:t>
            </a:r>
          </a:p>
        </p:txBody>
      </p:sp>
      <p:graphicFrame>
        <p:nvGraphicFramePr>
          <p:cNvPr id="656406" name="Object 22"/>
          <p:cNvGraphicFramePr>
            <a:graphicFrameLocks noChangeAspect="1"/>
          </p:cNvGraphicFramePr>
          <p:nvPr>
            <p:extLst/>
          </p:nvPr>
        </p:nvGraphicFramePr>
        <p:xfrm>
          <a:off x="8420929" y="857250"/>
          <a:ext cx="720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444240" imgH="419040" progId="Equation.3">
                  <p:embed/>
                </p:oleObj>
              </mc:Choice>
              <mc:Fallback>
                <p:oleObj name="Equation" r:id="rId3" imgW="444240" imgH="419040" progId="Equation.3">
                  <p:embed/>
                  <p:pic>
                    <p:nvPicPr>
                      <p:cNvPr id="65640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0929" y="857250"/>
                        <a:ext cx="7207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67742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Função de Perda (</a:t>
            </a:r>
            <a:r>
              <a:rPr lang="pt-BR" i="1" dirty="0" err="1">
                <a:solidFill>
                  <a:schemeClr val="accent5"/>
                </a:solidFill>
              </a:rPr>
              <a:t>Loss</a:t>
            </a:r>
            <a:r>
              <a:rPr lang="pt-BR" i="1" dirty="0">
                <a:solidFill>
                  <a:schemeClr val="accent5"/>
                </a:solidFill>
              </a:rPr>
              <a:t> </a:t>
            </a:r>
            <a:r>
              <a:rPr lang="pt-BR" i="1" dirty="0" err="1">
                <a:solidFill>
                  <a:schemeClr val="accent5"/>
                </a:solidFill>
              </a:rPr>
              <a:t>Function</a:t>
            </a:r>
            <a:r>
              <a:rPr lang="pt-B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201614"/>
            <a:ext cx="8640960" cy="3595538"/>
          </a:xfrm>
        </p:spPr>
        <p:txBody>
          <a:bodyPr anchor="t"/>
          <a:lstStyle/>
          <a:p>
            <a:pPr algn="just"/>
            <a:r>
              <a:rPr lang="pt-BR" dirty="0"/>
              <a:t>Vamos definir nossa função de perda (o que minimizar) e nossa função objetivo (o que otimizar);</a:t>
            </a:r>
          </a:p>
          <a:p>
            <a:pPr algn="just"/>
            <a:r>
              <a:rPr lang="pt-BR" b="1" dirty="0"/>
              <a:t>Função de perda</a:t>
            </a:r>
          </a:p>
          <a:p>
            <a:pPr algn="just"/>
            <a:r>
              <a:rPr lang="pt-BR" dirty="0"/>
              <a:t>Nós vamos usar a “</a:t>
            </a:r>
            <a:r>
              <a:rPr lang="pt-BR" i="1" dirty="0" err="1"/>
              <a:t>Hinge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dirty="0"/>
              <a:t>”. Esta é uma função de perda usada para treinar classificadores. Tal perda é usada para classificação de "margem máxima", principalmente para máquinas de vetores de suporte (</a:t>
            </a:r>
            <a:r>
              <a:rPr lang="pt-BR" dirty="0" err="1"/>
              <a:t>SVMs</a:t>
            </a:r>
            <a:r>
              <a:rPr lang="pt-BR" dirty="0"/>
              <a:t>).</a:t>
            </a:r>
          </a:p>
          <a:p>
            <a:pPr algn="just"/>
            <a:endParaRPr lang="pt-BR" sz="2400" dirty="0"/>
          </a:p>
          <a:p>
            <a:pPr algn="just"/>
            <a:endParaRPr lang="pt-BR" dirty="0"/>
          </a:p>
          <a:p>
            <a:pPr algn="just"/>
            <a:r>
              <a:rPr lang="pt-BR" b="1" dirty="0"/>
              <a:t>c</a:t>
            </a:r>
            <a:r>
              <a:rPr lang="pt-BR" dirty="0"/>
              <a:t> é a função de perda, </a:t>
            </a:r>
            <a:r>
              <a:rPr lang="pt-BR" b="1" dirty="0"/>
              <a:t>x</a:t>
            </a:r>
            <a:r>
              <a:rPr lang="pt-BR" dirty="0"/>
              <a:t> a amostra, </a:t>
            </a:r>
            <a:r>
              <a:rPr lang="pt-BR" b="1" dirty="0"/>
              <a:t>y</a:t>
            </a:r>
            <a:r>
              <a:rPr lang="pt-BR" dirty="0"/>
              <a:t> é o rótulo verdadeiro, </a:t>
            </a:r>
            <a:r>
              <a:rPr lang="pt-BR" b="1" dirty="0"/>
              <a:t>f (x)</a:t>
            </a:r>
            <a:r>
              <a:rPr lang="pt-BR" dirty="0"/>
              <a:t> o rótulo previsto.</a:t>
            </a:r>
          </a:p>
          <a:p>
            <a:pPr algn="just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797152"/>
            <a:ext cx="42481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Árvore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Decisão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estratégia</a:t>
            </a:r>
            <a:r>
              <a:rPr lang="en-US" dirty="0"/>
              <a:t> do </a:t>
            </a:r>
            <a:r>
              <a:rPr lang="en-US" dirty="0" err="1"/>
              <a:t>tipo</a:t>
            </a:r>
            <a:r>
              <a:rPr lang="en-US" dirty="0"/>
              <a:t> divider para </a:t>
            </a:r>
            <a:r>
              <a:rPr lang="en-US" dirty="0" err="1"/>
              <a:t>conquistar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Um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decomposto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sub-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simples </a:t>
            </a:r>
            <a:r>
              <a:rPr lang="en-US" dirty="0" err="1"/>
              <a:t>onde</a:t>
            </a:r>
            <a:r>
              <a:rPr lang="en-US" dirty="0"/>
              <a:t>, </a:t>
            </a:r>
            <a:r>
              <a:rPr lang="en-US" dirty="0" err="1"/>
              <a:t>recursivamente</a:t>
            </a:r>
            <a:r>
              <a:rPr lang="en-US" dirty="0"/>
              <a:t>,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estratégia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subproblema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discriminação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</a:t>
            </a:r>
            <a:r>
              <a:rPr lang="en-US" dirty="0" err="1"/>
              <a:t>vem</a:t>
            </a:r>
            <a:r>
              <a:rPr lang="en-US" dirty="0"/>
              <a:t> da:</a:t>
            </a:r>
          </a:p>
          <a:p>
            <a:pPr lvl="1"/>
            <a:endParaRPr lang="en-US" dirty="0"/>
          </a:p>
          <a:p>
            <a:pPr lvl="2"/>
            <a:r>
              <a:rPr lang="en-US" dirty="0" err="1"/>
              <a:t>Divisão</a:t>
            </a:r>
            <a:r>
              <a:rPr lang="en-US" dirty="0"/>
              <a:t> do </a:t>
            </a:r>
            <a:r>
              <a:rPr lang="en-US" dirty="0" err="1"/>
              <a:t>espaço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sub-</a:t>
            </a:r>
            <a:r>
              <a:rPr lang="en-US" dirty="0" err="1"/>
              <a:t>espaços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A </a:t>
            </a:r>
            <a:r>
              <a:rPr lang="en-US" dirty="0" err="1"/>
              <a:t>cada</a:t>
            </a:r>
            <a:r>
              <a:rPr lang="en-US" dirty="0"/>
              <a:t> sub-</a:t>
            </a:r>
            <a:r>
              <a:rPr lang="en-US" dirty="0" err="1"/>
              <a:t>espaço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associada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r>
              <a:rPr lang="en-US" dirty="0" err="1"/>
              <a:t>Crescente</a:t>
            </a:r>
            <a:r>
              <a:rPr lang="en-US" dirty="0"/>
              <a:t> </a:t>
            </a:r>
            <a:r>
              <a:rPr lang="en-US" dirty="0" err="1"/>
              <a:t>interesse</a:t>
            </a:r>
            <a:r>
              <a:rPr lang="en-US" dirty="0"/>
              <a:t>–  </a:t>
            </a:r>
            <a:r>
              <a:rPr lang="en-US" dirty="0" err="1"/>
              <a:t>Scikitlearn,Splus</a:t>
            </a:r>
            <a:r>
              <a:rPr lang="en-US" dirty="0"/>
              <a:t>, </a:t>
            </a:r>
            <a:r>
              <a:rPr lang="en-US" dirty="0" err="1"/>
              <a:t>Statistica</a:t>
            </a:r>
            <a:r>
              <a:rPr lang="en-US" dirty="0"/>
              <a:t>, SPSS , R;</a:t>
            </a:r>
            <a:endParaRPr lang="pt-BR" b="1" dirty="0">
              <a:solidFill>
                <a:schemeClr val="accent5"/>
              </a:solidFill>
            </a:endParaRPr>
          </a:p>
          <a:p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758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Função Objetivo (</a:t>
            </a:r>
            <a:r>
              <a:rPr lang="pt-BR" i="1" dirty="0" err="1">
                <a:solidFill>
                  <a:schemeClr val="accent5"/>
                </a:solidFill>
              </a:rPr>
              <a:t>Objective</a:t>
            </a:r>
            <a:r>
              <a:rPr lang="pt-BR" i="1" dirty="0">
                <a:solidFill>
                  <a:schemeClr val="accent5"/>
                </a:solidFill>
              </a:rPr>
              <a:t> </a:t>
            </a:r>
            <a:r>
              <a:rPr lang="pt-BR" i="1" dirty="0" err="1">
                <a:solidFill>
                  <a:schemeClr val="accent5"/>
                </a:solidFill>
              </a:rPr>
              <a:t>Function</a:t>
            </a:r>
            <a:r>
              <a:rPr lang="pt-B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201614"/>
            <a:ext cx="8640960" cy="3595538"/>
          </a:xfrm>
        </p:spPr>
        <p:txBody>
          <a:bodyPr anchor="t"/>
          <a:lstStyle/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Como você pode ver, nosso objetivo de um SVM consiste em dois termos. O primeiro termo é um </a:t>
            </a:r>
            <a:r>
              <a:rPr lang="pt-BR" sz="2000" b="1" dirty="0"/>
              <a:t>regularizador</a:t>
            </a:r>
            <a:r>
              <a:rPr lang="pt-BR" sz="2000" dirty="0"/>
              <a:t>, o coração do SVM, o </a:t>
            </a:r>
            <a:r>
              <a:rPr lang="pt-BR" sz="2000" b="1" dirty="0"/>
              <a:t>segundo termo </a:t>
            </a:r>
            <a:r>
              <a:rPr lang="pt-BR" sz="2000" dirty="0"/>
              <a:t>a perda. O regularizador equilibra entre a maximização e a perda de margem. </a:t>
            </a:r>
          </a:p>
          <a:p>
            <a:pPr algn="just"/>
            <a:r>
              <a:rPr lang="pt-BR" sz="2000" dirty="0"/>
              <a:t>Queremos encontrar a superfície de decisão que está maximamente longe de qualquer ponto de dados.</a:t>
            </a:r>
          </a:p>
          <a:p>
            <a:pPr algn="just"/>
            <a:r>
              <a:rPr lang="pt-BR" sz="2000" b="1" dirty="0"/>
              <a:t>Como minimizamos nossa perda/otimização para nosso objetivo (ou seja, aprender)?</a:t>
            </a:r>
          </a:p>
          <a:p>
            <a:pPr algn="just"/>
            <a:r>
              <a:rPr lang="pt-BR" sz="2000" dirty="0"/>
              <a:t>Temos que derivar nossa função objetiva para obter os gradientes! Como temos dois termos, vamos derivá-los separadamente usando a regra da soma na diferenciação.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253985"/>
            <a:ext cx="495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99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Função Objetivo (</a:t>
            </a:r>
            <a:r>
              <a:rPr lang="pt-BR" i="1" dirty="0" err="1">
                <a:solidFill>
                  <a:schemeClr val="accent5"/>
                </a:solidFill>
              </a:rPr>
              <a:t>Objective</a:t>
            </a:r>
            <a:r>
              <a:rPr lang="pt-BR" i="1" dirty="0">
                <a:solidFill>
                  <a:schemeClr val="accent5"/>
                </a:solidFill>
              </a:rPr>
              <a:t> </a:t>
            </a:r>
            <a:r>
              <a:rPr lang="pt-BR" i="1" dirty="0" err="1">
                <a:solidFill>
                  <a:schemeClr val="accent5"/>
                </a:solidFill>
              </a:rPr>
              <a:t>Function</a:t>
            </a:r>
            <a:r>
              <a:rPr lang="pt-B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3948066"/>
            <a:ext cx="8640960" cy="2227386"/>
          </a:xfrm>
        </p:spPr>
        <p:txBody>
          <a:bodyPr anchor="t"/>
          <a:lstStyle/>
          <a:p>
            <a:pPr marL="0" indent="0" algn="just">
              <a:buNone/>
            </a:pPr>
            <a:endParaRPr lang="pt-BR" sz="2000" dirty="0"/>
          </a:p>
          <a:p>
            <a:pPr algn="just"/>
            <a:r>
              <a:rPr lang="pt-BR" sz="2000" dirty="0"/>
              <a:t>Isso significa que, se tivermos uma amostra classificada incorretamente, atualizamos o vetor de ponderação </a:t>
            </a:r>
            <a:r>
              <a:rPr lang="pt-BR" sz="2000" b="1" dirty="0"/>
              <a:t>w</a:t>
            </a:r>
            <a:r>
              <a:rPr lang="pt-BR" sz="2000" dirty="0"/>
              <a:t> usando os gradientes de ambos os termos, senão, se classificados corretamente, apenas atualizamos </a:t>
            </a:r>
            <a:r>
              <a:rPr lang="pt-BR" sz="2000" b="1" dirty="0"/>
              <a:t>w</a:t>
            </a:r>
            <a:r>
              <a:rPr lang="pt-BR" sz="2000" dirty="0"/>
              <a:t> pelo gradiente do regularizador.</a:t>
            </a:r>
            <a:endParaRPr lang="pt-BR" dirty="0"/>
          </a:p>
          <a:p>
            <a:pPr algn="just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1484784"/>
            <a:ext cx="9144000" cy="24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0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Função Objetivo (</a:t>
            </a:r>
            <a:r>
              <a:rPr lang="pt-BR" i="1" dirty="0" err="1">
                <a:solidFill>
                  <a:schemeClr val="accent5"/>
                </a:solidFill>
              </a:rPr>
              <a:t>Objective</a:t>
            </a:r>
            <a:r>
              <a:rPr lang="pt-BR" i="1" dirty="0">
                <a:solidFill>
                  <a:schemeClr val="accent5"/>
                </a:solidFill>
              </a:rPr>
              <a:t> </a:t>
            </a:r>
            <a:r>
              <a:rPr lang="pt-BR" i="1" dirty="0" err="1">
                <a:solidFill>
                  <a:schemeClr val="accent5"/>
                </a:solidFill>
              </a:rPr>
              <a:t>Function</a:t>
            </a:r>
            <a:r>
              <a:rPr lang="pt-B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5040560"/>
          </a:xfrm>
        </p:spPr>
        <p:txBody>
          <a:bodyPr anchor="t"/>
          <a:lstStyle/>
          <a:p>
            <a:pPr algn="just"/>
            <a:r>
              <a:rPr lang="pt-BR" sz="2000" dirty="0"/>
              <a:t>Condição de classificação errônea: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Atualizar regra para nossos pesos (classificados incorretamente):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Incluindo a </a:t>
            </a:r>
            <a:r>
              <a:rPr lang="pt-BR" sz="2000" b="1" dirty="0"/>
              <a:t>taxa de aprendizado η </a:t>
            </a:r>
            <a:r>
              <a:rPr lang="pt-BR" sz="2000" dirty="0"/>
              <a:t>e o </a:t>
            </a:r>
            <a:r>
              <a:rPr lang="pt-BR" sz="2000" b="1" dirty="0"/>
              <a:t>regularizador λ </a:t>
            </a:r>
            <a:r>
              <a:rPr lang="pt-BR" sz="2000" dirty="0"/>
              <a:t>.</a:t>
            </a:r>
            <a:r>
              <a:rPr lang="pt-BR" sz="2000" b="1" dirty="0"/>
              <a:t> </a:t>
            </a:r>
            <a:r>
              <a:rPr lang="pt-BR" sz="2000" dirty="0"/>
              <a:t>A taxa de aprendizado é a duração das etapas em que o algoritmo reduz o gradiente na curva de erro.</a:t>
            </a:r>
          </a:p>
          <a:p>
            <a:pPr algn="just"/>
            <a:r>
              <a:rPr lang="pt-BR" sz="2000" dirty="0"/>
              <a:t>Taxa de aprendizado </a:t>
            </a:r>
            <a:r>
              <a:rPr lang="pt-BR" sz="2000" b="1" dirty="0"/>
              <a:t>muito alta</a:t>
            </a:r>
            <a:r>
              <a:rPr lang="pt-BR" sz="2000" dirty="0"/>
              <a:t>? O algoritmo pode ultrapassar o ponto ideal (</a:t>
            </a:r>
            <a:r>
              <a:rPr lang="pt-BR" sz="2000" i="1" dirty="0" err="1"/>
              <a:t>overshoot</a:t>
            </a:r>
            <a:r>
              <a:rPr lang="pt-BR" sz="2000" dirty="0"/>
              <a:t>).</a:t>
            </a:r>
          </a:p>
          <a:p>
            <a:pPr algn="just"/>
            <a:r>
              <a:rPr lang="pt-BR" sz="2000" dirty="0"/>
              <a:t>Taxa de aprendizado </a:t>
            </a:r>
            <a:r>
              <a:rPr lang="pt-BR" sz="2000" b="1" dirty="0"/>
              <a:t>muito baixa</a:t>
            </a:r>
            <a:r>
              <a:rPr lang="pt-BR" sz="2000" dirty="0"/>
              <a:t>? Pode levar muito tempo para convergir.</a:t>
            </a:r>
          </a:p>
          <a:p>
            <a:pPr algn="just"/>
            <a:r>
              <a:rPr lang="pt-BR" sz="2000" dirty="0"/>
              <a:t>Ou </a:t>
            </a:r>
            <a:r>
              <a:rPr lang="pt-BR" sz="2000" b="1" dirty="0"/>
              <a:t>nunca convergir</a:t>
            </a:r>
            <a:r>
              <a:rPr lang="pt-BR" sz="2000" dirty="0"/>
              <a:t>.</a:t>
            </a:r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923136"/>
            <a:ext cx="2552700" cy="914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203880"/>
            <a:ext cx="3543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3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Detalhamentos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5040560"/>
          </a:xfrm>
        </p:spPr>
        <p:txBody>
          <a:bodyPr anchor="t"/>
          <a:lstStyle/>
          <a:p>
            <a:pPr algn="just"/>
            <a:r>
              <a:rPr lang="pt-BR" sz="2000" dirty="0"/>
              <a:t>O regularizador controla a troca entre a obtenção de um erro de treinamento baixo e um erro de teste baixo, que é a capacidade de </a:t>
            </a:r>
            <a:r>
              <a:rPr lang="pt-BR" sz="2000" b="1" dirty="0"/>
              <a:t>generalizar</a:t>
            </a:r>
            <a:r>
              <a:rPr lang="pt-BR" sz="2000" dirty="0"/>
              <a:t> seu classificador para </a:t>
            </a:r>
            <a:r>
              <a:rPr lang="pt-BR" sz="2000" b="1" dirty="0"/>
              <a:t>dados não vistos</a:t>
            </a:r>
            <a:r>
              <a:rPr lang="pt-BR" sz="2000" dirty="0"/>
              <a:t>.</a:t>
            </a:r>
          </a:p>
          <a:p>
            <a:pPr algn="just"/>
            <a:r>
              <a:rPr lang="pt-BR" sz="2000" dirty="0"/>
              <a:t>Como um parâmetro de regulagem escolhemos 1/épocas, então este parâmetro irá diminuir, conforme o número de épocas aumenta.</a:t>
            </a:r>
          </a:p>
          <a:p>
            <a:pPr algn="just"/>
            <a:r>
              <a:rPr lang="pt-BR" sz="2000" dirty="0"/>
              <a:t>Regularizador muito alto? </a:t>
            </a:r>
            <a:r>
              <a:rPr lang="pt-BR" sz="2000" b="1" i="1" dirty="0" err="1"/>
              <a:t>Overfit</a:t>
            </a:r>
            <a:r>
              <a:rPr lang="pt-BR" sz="2000" i="1" dirty="0"/>
              <a:t> </a:t>
            </a:r>
            <a:r>
              <a:rPr lang="pt-BR" sz="2000" dirty="0"/>
              <a:t>(grande erro de teste)</a:t>
            </a:r>
          </a:p>
          <a:p>
            <a:pPr algn="just"/>
            <a:r>
              <a:rPr lang="pt-BR" sz="2000" dirty="0"/>
              <a:t>Regularizador muito baixo? </a:t>
            </a:r>
            <a:r>
              <a:rPr lang="pt-BR" sz="2000" b="1" i="1" dirty="0" err="1"/>
              <a:t>Underfit</a:t>
            </a:r>
            <a:r>
              <a:rPr lang="pt-BR" sz="2000" dirty="0"/>
              <a:t> (grande erro de treinamento)</a:t>
            </a:r>
          </a:p>
          <a:p>
            <a:pPr algn="just"/>
            <a:r>
              <a:rPr lang="pt-BR" sz="2000" dirty="0"/>
              <a:t>Atualizar regra para nossos pesos (corretamente classificados)</a:t>
            </a:r>
          </a:p>
          <a:p>
            <a:pPr algn="just"/>
            <a:endParaRPr lang="pt-BR" sz="2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5661248"/>
            <a:ext cx="31432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7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Aplicações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 numCol="2"/>
          <a:lstStyle/>
          <a:p>
            <a:pPr>
              <a:spcBef>
                <a:spcPts val="0"/>
              </a:spcBef>
            </a:pPr>
            <a:endParaRPr lang="pt-BR" sz="2800" dirty="0"/>
          </a:p>
          <a:p>
            <a:pPr>
              <a:spcBef>
                <a:spcPts val="0"/>
              </a:spcBef>
            </a:pPr>
            <a:r>
              <a:rPr lang="pt-BR" sz="2800" dirty="0"/>
              <a:t>Classificação</a:t>
            </a:r>
          </a:p>
          <a:p>
            <a:pPr>
              <a:spcBef>
                <a:spcPts val="0"/>
              </a:spcBef>
            </a:pPr>
            <a:r>
              <a:rPr lang="pt-BR" sz="2800" dirty="0"/>
              <a:t>Regressão (Predição em Séries Temporais)</a:t>
            </a:r>
            <a:endParaRPr lang="pt-BR" sz="2400" dirty="0"/>
          </a:p>
          <a:p>
            <a:pPr>
              <a:spcBef>
                <a:spcPts val="0"/>
              </a:spcBef>
            </a:pPr>
            <a:r>
              <a:rPr lang="pt-BR" sz="2800" dirty="0"/>
              <a:t>Detecção de </a:t>
            </a:r>
            <a:r>
              <a:rPr lang="pt-BR" sz="2800" i="1" dirty="0" err="1"/>
              <a:t>Outliers</a:t>
            </a:r>
            <a:endParaRPr lang="pt-BR" sz="2800" i="1" dirty="0"/>
          </a:p>
          <a:p>
            <a:pPr>
              <a:spcBef>
                <a:spcPts val="0"/>
              </a:spcBef>
            </a:pPr>
            <a:r>
              <a:rPr lang="pt-BR" sz="2800" dirty="0" err="1"/>
              <a:t>Clusterização</a:t>
            </a:r>
            <a:endParaRPr lang="pt-BR" sz="2800" dirty="0"/>
          </a:p>
          <a:p>
            <a:pPr>
              <a:spcBef>
                <a:spcPts val="0"/>
              </a:spcBef>
            </a:pPr>
            <a:r>
              <a:rPr lang="pt-BR" sz="2800" dirty="0"/>
              <a:t>Entre outras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309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accent5">
                    <a:lumMod val="75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594360" y="2875002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606681" y="2875002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606681" y="4225189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598965" y="4252212"/>
            <a:ext cx="3445775" cy="922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github.com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Árvore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Decisão</a:t>
            </a:r>
            <a:endParaRPr lang="pt-BR" dirty="0">
              <a:solidFill>
                <a:schemeClr val="accent5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B5DEC8-8912-6D41-A5FB-1DA135DB165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8" y="1700808"/>
            <a:ext cx="8991952" cy="4392488"/>
          </a:xfrm>
        </p:spPr>
      </p:pic>
    </p:spTree>
    <p:extLst>
      <p:ext uri="{BB962C8B-B14F-4D97-AF65-F5344CB8AC3E}">
        <p14:creationId xmlns:p14="http://schemas.microsoft.com/office/powerpoint/2010/main" val="32057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Árvore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Decisão</a:t>
            </a:r>
            <a:endParaRPr lang="pt-BR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FA4977-71A3-8B49-AB09-1D333DACB93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2" y="1628800"/>
            <a:ext cx="7969795" cy="4928018"/>
          </a:xfrm>
        </p:spPr>
      </p:pic>
    </p:spTree>
    <p:extLst>
      <p:ext uri="{BB962C8B-B14F-4D97-AF65-F5344CB8AC3E}">
        <p14:creationId xmlns:p14="http://schemas.microsoft.com/office/powerpoint/2010/main" val="33003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Árvore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Decisão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disjunção</a:t>
            </a:r>
            <a:r>
              <a:rPr lang="en-US" dirty="0"/>
              <a:t> de </a:t>
            </a:r>
            <a:r>
              <a:rPr lang="en-US" dirty="0" err="1"/>
              <a:t>conjunções</a:t>
            </a:r>
            <a:r>
              <a:rPr lang="en-US" dirty="0"/>
              <a:t> de </a:t>
            </a:r>
            <a:r>
              <a:rPr lang="en-US" dirty="0" err="1"/>
              <a:t>restrições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endParaRPr lang="en-US" dirty="0"/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conjunção</a:t>
            </a:r>
            <a:r>
              <a:rPr lang="en-US" dirty="0"/>
              <a:t> de </a:t>
            </a:r>
            <a:r>
              <a:rPr lang="en-US" dirty="0" err="1"/>
              <a:t>condições</a:t>
            </a:r>
            <a:endParaRPr lang="en-US" dirty="0"/>
          </a:p>
          <a:p>
            <a:pPr lvl="1"/>
            <a:r>
              <a:rPr lang="en-US" dirty="0"/>
              <a:t>O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ramos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disjuntos</a:t>
            </a:r>
            <a:endParaRPr lang="en-US" dirty="0"/>
          </a:p>
          <a:p>
            <a:pPr lvl="2"/>
            <a:r>
              <a:rPr lang="en-US" dirty="0"/>
              <a:t>DNF (</a:t>
            </a:r>
            <a:r>
              <a:rPr lang="en-US" dirty="0" err="1"/>
              <a:t>disjuntive</a:t>
            </a:r>
            <a:r>
              <a:rPr lang="en-US" dirty="0"/>
              <a:t> normal form)</a:t>
            </a:r>
          </a:p>
          <a:p>
            <a:pPr lvl="2"/>
            <a:endParaRPr lang="en-US" dirty="0"/>
          </a:p>
          <a:p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representada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Exemplo</a:t>
            </a:r>
            <a:r>
              <a:rPr lang="en-US" dirty="0"/>
              <a:t> a or b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0A2C5-5DB9-7048-8948-34D20420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4996884"/>
            <a:ext cx="19558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7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56C1-46D8-774B-9F55-CE4827AB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0" y="260648"/>
            <a:ext cx="8892480" cy="940966"/>
          </a:xfrm>
        </p:spPr>
        <p:txBody>
          <a:bodyPr/>
          <a:lstStyle/>
          <a:p>
            <a:r>
              <a:rPr lang="pt-BR" dirty="0" err="1">
                <a:solidFill>
                  <a:schemeClr val="accent5"/>
                </a:solidFill>
              </a:rPr>
              <a:t>Constru</a:t>
            </a:r>
            <a:r>
              <a:rPr lang="en-US" dirty="0" err="1">
                <a:solidFill>
                  <a:schemeClr val="accent5"/>
                </a:solidFill>
              </a:rPr>
              <a:t>ção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uma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Árvore</a:t>
            </a:r>
            <a:r>
              <a:rPr lang="en-US" dirty="0">
                <a:solidFill>
                  <a:schemeClr val="accent5"/>
                </a:solidFill>
              </a:rPr>
              <a:t> de </a:t>
            </a:r>
            <a:r>
              <a:rPr lang="en-US" dirty="0" err="1">
                <a:solidFill>
                  <a:schemeClr val="accent5"/>
                </a:solidFill>
              </a:rPr>
              <a:t>Decisão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2AB5-72FF-6142-8FA1-94562DD198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Escolher</a:t>
            </a:r>
            <a:r>
              <a:rPr lang="en-US" dirty="0"/>
              <a:t> um </a:t>
            </a:r>
            <a:r>
              <a:rPr lang="en-US" dirty="0" err="1"/>
              <a:t>atributo</a:t>
            </a:r>
            <a:r>
              <a:rPr lang="en-US" dirty="0"/>
              <a:t>;</a:t>
            </a:r>
          </a:p>
          <a:p>
            <a:r>
              <a:rPr lang="en-US" dirty="0"/>
              <a:t>2. </a:t>
            </a:r>
            <a:r>
              <a:rPr lang="en-US" dirty="0" err="1"/>
              <a:t>Estender</a:t>
            </a:r>
            <a:r>
              <a:rPr lang="en-US" dirty="0"/>
              <a:t> a </a:t>
            </a:r>
            <a:r>
              <a:rPr lang="en-US" dirty="0" err="1"/>
              <a:t>árvore</a:t>
            </a:r>
            <a:r>
              <a:rPr lang="en-US" dirty="0"/>
              <a:t> </a:t>
            </a:r>
            <a:r>
              <a:rPr lang="en-US" dirty="0" err="1"/>
              <a:t>adicionando</a:t>
            </a:r>
            <a:r>
              <a:rPr lang="en-US" dirty="0"/>
              <a:t> um </a:t>
            </a:r>
            <a:r>
              <a:rPr lang="en-US" dirty="0" err="1"/>
              <a:t>ramo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valor </a:t>
            </a:r>
            <a:r>
              <a:rPr lang="en-US" dirty="0" err="1"/>
              <a:t>doatributo</a:t>
            </a:r>
            <a:r>
              <a:rPr lang="en-US" dirty="0"/>
              <a:t>;</a:t>
            </a:r>
          </a:p>
          <a:p>
            <a:r>
              <a:rPr lang="en-US" dirty="0"/>
              <a:t>3. </a:t>
            </a:r>
            <a:r>
              <a:rPr lang="en-US" dirty="0" err="1"/>
              <a:t>Passar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para as </a:t>
            </a:r>
            <a:r>
              <a:rPr lang="en-US" dirty="0" err="1"/>
              <a:t>folhas</a:t>
            </a:r>
            <a:r>
              <a:rPr lang="en-US" dirty="0"/>
              <a:t> (</a:t>
            </a:r>
            <a:r>
              <a:rPr lang="en-US" dirty="0" err="1"/>
              <a:t>tendo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o valor do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);</a:t>
            </a:r>
          </a:p>
          <a:p>
            <a:r>
              <a:rPr lang="en-US" dirty="0"/>
              <a:t>4.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folha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1. Se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associar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folha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2. </a:t>
            </a:r>
            <a:r>
              <a:rPr lang="en-US" dirty="0" err="1"/>
              <a:t>Senão</a:t>
            </a:r>
            <a:r>
              <a:rPr lang="en-US" dirty="0"/>
              <a:t> </a:t>
            </a:r>
            <a:r>
              <a:rPr lang="en-US" dirty="0" err="1"/>
              <a:t>repetir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1 a 4.</a:t>
            </a:r>
          </a:p>
        </p:txBody>
      </p:sp>
    </p:spTree>
    <p:extLst>
      <p:ext uri="{BB962C8B-B14F-4D97-AF65-F5344CB8AC3E}">
        <p14:creationId xmlns:p14="http://schemas.microsoft.com/office/powerpoint/2010/main" val="2871773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14194</TotalTime>
  <Words>3064</Words>
  <Application>Microsoft Macintosh PowerPoint</Application>
  <PresentationFormat>On-screen Show (4:3)</PresentationFormat>
  <Paragraphs>336</Paragraphs>
  <Slides>57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Arial Unicode MS</vt:lpstr>
      <vt:lpstr>Arial</vt:lpstr>
      <vt:lpstr>Arial Rounded MT Bold</vt:lpstr>
      <vt:lpstr>Calibri</vt:lpstr>
      <vt:lpstr>Calibri Light</vt:lpstr>
      <vt:lpstr>Consolas</vt:lpstr>
      <vt:lpstr>Futura Bk BT</vt:lpstr>
      <vt:lpstr>Lato</vt:lpstr>
      <vt:lpstr>Lato Black</vt:lpstr>
      <vt:lpstr>Symbol</vt:lpstr>
      <vt:lpstr>Tahoma</vt:lpstr>
      <vt:lpstr>Traditional Arabic</vt:lpstr>
      <vt:lpstr>Trebuchet MS</vt:lpstr>
      <vt:lpstr>Wingdings 2</vt:lpstr>
      <vt:lpstr>MackTema</vt:lpstr>
      <vt:lpstr>Equation</vt:lpstr>
      <vt:lpstr>PowerPoint Presentation</vt:lpstr>
      <vt:lpstr>About Me</vt:lpstr>
      <vt:lpstr>Roteiro</vt:lpstr>
      <vt:lpstr>Ferramentais</vt:lpstr>
      <vt:lpstr>Árvore de Decisão</vt:lpstr>
      <vt:lpstr>Árvore de Decisão</vt:lpstr>
      <vt:lpstr>Árvore de Decisão</vt:lpstr>
      <vt:lpstr>Árvore de Decisão</vt:lpstr>
      <vt:lpstr>Construção de uma Árvore de Decisão</vt:lpstr>
      <vt:lpstr>Exemplos</vt:lpstr>
      <vt:lpstr>Medidas de Partição</vt:lpstr>
      <vt:lpstr>Medidas de Partição</vt:lpstr>
      <vt:lpstr>Entropia</vt:lpstr>
      <vt:lpstr>Ganho de Informação</vt:lpstr>
      <vt:lpstr>Cálculo do Ganho de Informação – Atributos Numéricos</vt:lpstr>
      <vt:lpstr>Cálculo do Ganho de Informação – Atributos Numéricos</vt:lpstr>
      <vt:lpstr>Cálculo do Ganho de Informação – Atributos Nominais</vt:lpstr>
      <vt:lpstr>Cálculo do Ganho de Informação – Atributos Nominais</vt:lpstr>
      <vt:lpstr>Cálculo do Ganho de Informação – Atributos Nominais</vt:lpstr>
      <vt:lpstr>Critérios de Parada</vt:lpstr>
      <vt:lpstr>Construção de uma Árvore</vt:lpstr>
      <vt:lpstr>PowerPoint Presentation</vt:lpstr>
      <vt:lpstr>O que é Naive Bayes?</vt:lpstr>
      <vt:lpstr>O que é Naive Bayes?</vt:lpstr>
      <vt:lpstr>Como Funciona?</vt:lpstr>
      <vt:lpstr>Como Funciona?</vt:lpstr>
      <vt:lpstr>Como Funciona?</vt:lpstr>
      <vt:lpstr>Prós e Contras</vt:lpstr>
      <vt:lpstr>Prós e Contras</vt:lpstr>
      <vt:lpstr>Prós e Contras</vt:lpstr>
      <vt:lpstr>PowerPoint Presentation</vt:lpstr>
      <vt:lpstr>O que é SVM?</vt:lpstr>
      <vt:lpstr>O que são Support Vectors?</vt:lpstr>
      <vt:lpstr>O que são Hiperplanos?</vt:lpstr>
      <vt:lpstr>Classificação Linear vs. Não Linear</vt:lpstr>
      <vt:lpstr>Classificação Linear vs. Não Linear</vt:lpstr>
      <vt:lpstr>SVM comparado a outras técnicas em ML</vt:lpstr>
      <vt:lpstr>Classificadores Lineares</vt:lpstr>
      <vt:lpstr>Classificadores Lineares</vt:lpstr>
      <vt:lpstr>Classificadores Lineares</vt:lpstr>
      <vt:lpstr>Classificadores Lineares</vt:lpstr>
      <vt:lpstr>Classificadores Lineares</vt:lpstr>
      <vt:lpstr>Margem do Classificador</vt:lpstr>
      <vt:lpstr>Margem Máxima</vt:lpstr>
      <vt:lpstr>Margem Máxima</vt:lpstr>
      <vt:lpstr>Benefícios de uma margem máxima?</vt:lpstr>
      <vt:lpstr>PowerPoint Presentation</vt:lpstr>
      <vt:lpstr>PowerPoint Presentation</vt:lpstr>
      <vt:lpstr>Função de Perda (Loss Function)</vt:lpstr>
      <vt:lpstr>Função Objetivo (Objective Function)</vt:lpstr>
      <vt:lpstr>Função Objetivo (Objective Function)</vt:lpstr>
      <vt:lpstr>Função Objetivo (Objective Function)</vt:lpstr>
      <vt:lpstr>Detalhamentos</vt:lpstr>
      <vt:lpstr>PowerPoint Presentation</vt:lpstr>
      <vt:lpstr>Aplicações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Ahirton Lopes</cp:lastModifiedBy>
  <cp:revision>599</cp:revision>
  <dcterms:created xsi:type="dcterms:W3CDTF">2009-11-26T19:30:22Z</dcterms:created>
  <dcterms:modified xsi:type="dcterms:W3CDTF">2018-06-09T12:06:37Z</dcterms:modified>
</cp:coreProperties>
</file>